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modernComment_1C7_C85B82CC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16"/>
  </p:notesMasterIdLst>
  <p:sldIdLst>
    <p:sldId id="292" r:id="rId5"/>
    <p:sldId id="303" r:id="rId6"/>
    <p:sldId id="407" r:id="rId7"/>
    <p:sldId id="451" r:id="rId8"/>
    <p:sldId id="440" r:id="rId9"/>
    <p:sldId id="450" r:id="rId10"/>
    <p:sldId id="446" r:id="rId11"/>
    <p:sldId id="454" r:id="rId12"/>
    <p:sldId id="455" r:id="rId13"/>
    <p:sldId id="453" r:id="rId14"/>
    <p:sldId id="456" r:id="rId15"/>
  </p:sldIdLst>
  <p:sldSz cx="9144000" cy="6858000" type="screen4x3"/>
  <p:notesSz cx="6797675" cy="9928225"/>
  <p:embeddedFontLst>
    <p:embeddedFont>
      <p:font typeface="Roboto Slab" pitchFamily="2" charset="0"/>
      <p:regular r:id="rId17"/>
      <p:bold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1142115-6210-0311-6B38-62BBF65C9986}" name="Erwin Elschott" initials="EE" userId="S::e.elschott@geonius.nl::ebc3505a-8263-46de-bf8a-21c8e0d838a9" providerId="AD"/>
  <p188:author id="{FF6F3C7A-8A46-67AC-103D-8C18A807C4CF}" name="Paul Geurts" initials="PG" userId="S::p.geurts@WaterschapLimburg.nl::b8272b25-5e10-43d8-93a6-b7f0fb065b01" providerId="AD"/>
  <p188:author id="{5A0A268D-B12F-45D8-1882-E1B680A5F763}" name="Lars Magermans" initials="LM" userId="S::l.magermans@geonius.nl::8b1c9c57-13ae-4eb7-8ab3-ab480885a096" providerId="AD"/>
  <p188:author id="{35EB89B8-D715-3E77-33A0-6D384139DC70}" name="Ilse van der Wijst | Gemeente Gennep" initials="Iv" userId="S::i.vanderwijst@gennep.nl::127c8b7a-2cbc-45b6-b84d-b9c9dca74458" providerId="AD"/>
  <p188:author id="{0B7E53DC-9124-DF22-693F-48DC82F0E418}" name="Marcel Bilbas | Gemeente Gennep" initials="MB" userId="S::m.bilbas@gennep.nl::5af194b1-0f21-45f4-8a4c-0ed9af1ac747" providerId="AD"/>
  <p188:author id="{6EB5B7DD-D716-B334-6BBB-6F6F7247D298}" name="Edith Heijligers | Gemeente Gennep" initials="EH" userId="S::e.heijligers@gennep.nl::e93aa579-8cbd-49a3-8486-4d539aaf9480" providerId="AD"/>
  <p188:author id="{769ABFE8-4D8C-D028-1928-4E7348EC9DA8}" name="Willemijn Smeets" initials="WS" userId="S::w.smeets@geonius.nl::d0ec003f-8b07-4d5d-8e2c-7fd457189a19" providerId="AD"/>
  <p188:author id="{22F62DEA-F7FF-044F-9726-65496168B065}" name="Jeroen Louwinger" initials="JL" userId="S::j.louwinger@geonius.nl::9694037e-808b-4758-baa2-b4c82478de2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rup, Mark" initials="RM" lastIdx="1" clrIdx="0">
    <p:extLst>
      <p:ext uri="{19B8F6BF-5375-455C-9EA6-DF929625EA0E}">
        <p15:presenceInfo xmlns:p15="http://schemas.microsoft.com/office/powerpoint/2012/main" userId="S-1-5-21-611860366-1818275675-335796625-1149" providerId="AD"/>
      </p:ext>
    </p:extLst>
  </p:cmAuthor>
  <p:cmAuthor id="2" name="Mark Rurup" initials="MR" lastIdx="1" clrIdx="1">
    <p:extLst>
      <p:ext uri="{19B8F6BF-5375-455C-9EA6-DF929625EA0E}">
        <p15:presenceInfo xmlns:p15="http://schemas.microsoft.com/office/powerpoint/2012/main" userId="S::m.rurup@geonius.nl::cdf1f5f6-c450-4aec-b279-1c2a64eb94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6F6D"/>
    <a:srgbClr val="929292"/>
    <a:srgbClr val="98846C"/>
    <a:srgbClr val="AD1D49"/>
    <a:srgbClr val="259A74"/>
    <a:srgbClr val="FFFFFF"/>
    <a:srgbClr val="207A7B"/>
    <a:srgbClr val="E7452E"/>
    <a:srgbClr val="FDCD25"/>
    <a:srgbClr val="84BD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55" autoAdjust="0"/>
  </p:normalViewPr>
  <p:slideViewPr>
    <p:cSldViewPr>
      <p:cViewPr varScale="1">
        <p:scale>
          <a:sx n="79" d="100"/>
          <a:sy n="79" d="100"/>
        </p:scale>
        <p:origin x="1598" y="11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omments/modernComment_1C7_C85B82C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A16ED32-7F33-4C38-94E2-1F52837D31EB}" authorId="{35EB89B8-D715-3E77-33A0-6D384139DC70}" created="2025-01-14T13:42:13.46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361440460" sldId="455"/>
      <ac:spMk id="3" creationId="{E6301784-BB6E-1129-974E-E867D3DE1C03}"/>
      <ac:txMk cp="0" len="39">
        <ac:context len="109" hash="3449477047"/>
      </ac:txMk>
    </ac:txMkLst>
    <p188:pos x="5085538" y="297662"/>
    <p188:txBody>
      <a:bodyPr/>
      <a:lstStyle/>
      <a:p>
        <a:r>
          <a:rPr lang="nl-NL"/>
          <a:t>Dit is toch ook pas na de zomer lijkt me? Dan zou ik dit als 3e bullet noemen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3239F-AE47-4D7D-9B01-F6EE9DA65E13}" type="datetimeFigureOut">
              <a:rPr lang="nl-NL" smtClean="0"/>
              <a:t>15-1-2025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584E7-725A-4546-9794-39329B0531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0573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584E7-725A-4546-9794-39329B0531A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4274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584E7-725A-4546-9794-39329B0531A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2245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584E7-725A-4546-9794-39329B0531A2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9525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584E7-725A-4546-9794-39329B0531A2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0089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584E7-725A-4546-9794-39329B0531A2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0633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584E7-725A-4546-9794-39329B0531A2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8317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eonius 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2"/>
            <a:ext cx="9144000" cy="6854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17000" y="1719000"/>
            <a:ext cx="6858000" cy="3582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1700" baseline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nl-NL" dirty="0"/>
              <a:t>Plaats, datum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17000" y="279000"/>
            <a:ext cx="6858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tabLst/>
              <a:defRPr sz="34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Geonius: Veldonderzoek en </a:t>
            </a:r>
            <a:br>
              <a:rPr lang="nl-NL" dirty="0"/>
            </a:br>
            <a:r>
              <a:rPr lang="nl-NL" dirty="0"/>
              <a:t>ingenieursdiensten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94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onius Tussen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" y="0"/>
            <a:ext cx="91237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7000" y="279000"/>
            <a:ext cx="6761700" cy="1325563"/>
          </a:xfrm>
          <a:prstGeom prst="rect">
            <a:avLst/>
          </a:prstGeom>
        </p:spPr>
        <p:txBody>
          <a:bodyPr/>
          <a:lstStyle>
            <a:lvl1pPr algn="r">
              <a:defRPr sz="34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7000" y="1739499"/>
            <a:ext cx="7211700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>
              <a:defRPr sz="20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2pPr>
            <a:lvl3pPr>
              <a:defRPr sz="18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3pPr>
            <a:lvl4pPr>
              <a:defRPr sz="16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4pPr>
            <a:lvl5pPr>
              <a:defRPr sz="14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193174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onius Tekst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7000" y="279000"/>
            <a:ext cx="6761700" cy="1325563"/>
          </a:xfrm>
          <a:prstGeom prst="rect">
            <a:avLst/>
          </a:prstGeom>
        </p:spPr>
        <p:txBody>
          <a:bodyPr/>
          <a:lstStyle>
            <a:lvl1pPr algn="r">
              <a:defRPr sz="3400">
                <a:solidFill>
                  <a:srgbClr val="736F6D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7000" y="1739499"/>
            <a:ext cx="7211700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736F6D"/>
                </a:solidFill>
                <a:latin typeface="Roboto Slab" pitchFamily="2" charset="0"/>
                <a:ea typeface="Roboto Slab" pitchFamily="2" charset="0"/>
              </a:defRPr>
            </a:lvl1pPr>
            <a:lvl2pPr>
              <a:defRPr sz="2000">
                <a:solidFill>
                  <a:srgbClr val="736F6D"/>
                </a:solidFill>
                <a:latin typeface="Roboto Slab" pitchFamily="2" charset="0"/>
                <a:ea typeface="Roboto Slab" pitchFamily="2" charset="0"/>
              </a:defRPr>
            </a:lvl2pPr>
            <a:lvl3pPr>
              <a:defRPr sz="1800">
                <a:solidFill>
                  <a:srgbClr val="736F6D"/>
                </a:solidFill>
                <a:latin typeface="Roboto Slab" pitchFamily="2" charset="0"/>
                <a:ea typeface="Roboto Slab" pitchFamily="2" charset="0"/>
              </a:defRPr>
            </a:lvl3pPr>
            <a:lvl4pPr>
              <a:defRPr sz="1600">
                <a:solidFill>
                  <a:srgbClr val="736F6D"/>
                </a:solidFill>
                <a:latin typeface="Roboto Slab" pitchFamily="2" charset="0"/>
                <a:ea typeface="Roboto Slab" pitchFamily="2" charset="0"/>
              </a:defRPr>
            </a:lvl4pPr>
            <a:lvl5pPr>
              <a:defRPr sz="1400">
                <a:solidFill>
                  <a:srgbClr val="736F6D"/>
                </a:solidFill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796341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456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C7_C85B82CC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Luchtfotografie, buitenshuis, lucht, gebouw&#10;&#10;Automatisch gegenereerde beschrijving">
            <a:extLst>
              <a:ext uri="{FF2B5EF4-FFF2-40B4-BE49-F238E27FC236}">
                <a16:creationId xmlns:a16="http://schemas.microsoft.com/office/drawing/2014/main" id="{655683C1-93F7-148F-96E1-045E74C7F0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" r="4774"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2" name="Ondertitel 4">
            <a:extLst>
              <a:ext uri="{FF2B5EF4-FFF2-40B4-BE49-F238E27FC236}">
                <a16:creationId xmlns:a16="http://schemas.microsoft.com/office/drawing/2014/main" id="{35B7EA55-9B0B-2820-4632-DB751AAD2B5D}"/>
              </a:ext>
            </a:extLst>
          </p:cNvPr>
          <p:cNvSpPr txBox="1">
            <a:spLocks/>
          </p:cNvSpPr>
          <p:nvPr/>
        </p:nvSpPr>
        <p:spPr>
          <a:xfrm>
            <a:off x="2052000" y="1494000"/>
            <a:ext cx="6858000" cy="854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340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400" dirty="0">
              <a:solidFill>
                <a:srgbClr val="736F6D"/>
              </a:solidFill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1297CCFA-12E7-BB3C-93DC-7C8A5073C5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00" y="4986498"/>
            <a:ext cx="2287262" cy="1685887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4C15AB16-BE2B-12A5-1110-ED014BBDBA52}"/>
              </a:ext>
            </a:extLst>
          </p:cNvPr>
          <p:cNvSpPr txBox="1"/>
          <p:nvPr/>
        </p:nvSpPr>
        <p:spPr>
          <a:xfrm>
            <a:off x="1827000" y="-53669"/>
            <a:ext cx="73380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Bewonersavond Definitief ontwerp</a:t>
            </a:r>
          </a:p>
          <a:p>
            <a:pPr algn="r"/>
            <a:r>
              <a:rPr lang="nl-NL" sz="32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Reconstructie Emmastraat en Bergstraat Gennep</a:t>
            </a:r>
          </a:p>
        </p:txBody>
      </p:sp>
      <p:pic>
        <p:nvPicPr>
          <p:cNvPr id="1026" name="Picture 2" descr="Contactgegevens per gemeente | Sociaal Domein Limburg-Noord">
            <a:extLst>
              <a:ext uri="{FF2B5EF4-FFF2-40B4-BE49-F238E27FC236}">
                <a16:creationId xmlns:a16="http://schemas.microsoft.com/office/drawing/2014/main" id="{D8DA4E2E-72B8-A005-55DB-0520D5433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000" y="4986498"/>
            <a:ext cx="2817000" cy="1871502"/>
          </a:xfrm>
          <a:prstGeom prst="rect">
            <a:avLst/>
          </a:prstGeom>
          <a:solidFill>
            <a:schemeClr val="bg1">
              <a:alpha val="40000"/>
            </a:schemeClr>
          </a:solidFill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4259622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602B4C-E3D4-6244-6FAB-00AEFED95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Afkoppelen hemelwater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8B02E9-9952-FAEB-C6B2-A8228F85A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Gemeente Gennep </a:t>
            </a:r>
            <a:r>
              <a:rPr lang="nl-NL" dirty="0"/>
              <a:t>koppelt de voorzijde van de woning af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dirty="0"/>
              <a:t>Wij adviseren </a:t>
            </a:r>
            <a:r>
              <a:rPr lang="nl-NL" b="1" dirty="0"/>
              <a:t>inwoners </a:t>
            </a:r>
            <a:r>
              <a:rPr lang="nl-NL" dirty="0"/>
              <a:t>om zelf de achterzijde van de woning af te koppelen met subsidie.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U bent welkom bij onze </a:t>
            </a:r>
            <a:r>
              <a:rPr lang="nl-NL" b="1" dirty="0"/>
              <a:t>informatiestand </a:t>
            </a:r>
            <a:r>
              <a:rPr lang="nl-NL" dirty="0"/>
              <a:t>van </a:t>
            </a:r>
            <a:r>
              <a:rPr lang="nl-NL" b="1" dirty="0"/>
              <a:t>Waterklaar </a:t>
            </a:r>
            <a:r>
              <a:rPr lang="nl-NL" dirty="0"/>
              <a:t>voor aanvullende informatie.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44059EE-0B89-8C1B-3DC4-1D3D48A30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5825" y="5694562"/>
            <a:ext cx="1438781" cy="792549"/>
          </a:xfrm>
          <a:prstGeom prst="rect">
            <a:avLst/>
          </a:prstGeom>
        </p:spPr>
      </p:pic>
      <p:pic>
        <p:nvPicPr>
          <p:cNvPr id="2052" name="Picture 4" descr="Informatieavond Waterklaar | Gemeente Beek">
            <a:extLst>
              <a:ext uri="{FF2B5EF4-FFF2-40B4-BE49-F238E27FC236}">
                <a16:creationId xmlns:a16="http://schemas.microsoft.com/office/drawing/2014/main" id="{B44D3AD2-0294-4A84-06F2-D611494CC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94" y="5022766"/>
            <a:ext cx="2327606" cy="15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537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3C2A3F-F8F2-9F2F-A56F-17BC72AD6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Vergroenen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0B566D-F4EF-A896-7FCD-041C4E7C2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5750" y="1598589"/>
            <a:ext cx="7211700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Wij stimuleren vergroenen van openbare en particuliere ruimte met </a:t>
            </a:r>
            <a:r>
              <a:rPr lang="nl-NL" b="1" dirty="0"/>
              <a:t>Steenbreek </a:t>
            </a:r>
            <a:r>
              <a:rPr lang="nl-NL" dirty="0"/>
              <a:t>en de </a:t>
            </a:r>
            <a:r>
              <a:rPr lang="nl-NL" b="1" dirty="0"/>
              <a:t>Tegeltaxi. 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F604332-8848-9C19-4FE5-8680F824C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000" y="2762995"/>
            <a:ext cx="3217500" cy="32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00C6D34-31A9-1578-6AD4-D1AB15FFD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5825" y="5694562"/>
            <a:ext cx="1438781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02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317000" y="279001"/>
            <a:ext cx="1827000" cy="540000"/>
          </a:xfrm>
        </p:spPr>
        <p:txBody>
          <a:bodyPr/>
          <a:lstStyle/>
          <a:p>
            <a:r>
              <a:rPr lang="nl-NL" dirty="0"/>
              <a:t>Agenda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EFB2C96C-032A-45EF-BF88-C7F6881DF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7000" y="1739499"/>
            <a:ext cx="6975000" cy="2904501"/>
          </a:xfrm>
        </p:spPr>
        <p:txBody>
          <a:bodyPr/>
          <a:lstStyle/>
          <a:p>
            <a:r>
              <a:rPr lang="nl-NL" sz="1800" dirty="0"/>
              <a:t>Welkom</a:t>
            </a:r>
          </a:p>
          <a:p>
            <a:r>
              <a:rPr lang="nl-NL" sz="1800" dirty="0"/>
              <a:t>Voorstelronde</a:t>
            </a:r>
          </a:p>
          <a:p>
            <a:r>
              <a:rPr lang="nl-NL" sz="1800" dirty="0"/>
              <a:t>Terugkoppeling reacties tweede infoavond</a:t>
            </a:r>
          </a:p>
          <a:p>
            <a:r>
              <a:rPr lang="nl-NL" sz="1800" dirty="0"/>
              <a:t>Definitief Ontwerp</a:t>
            </a:r>
          </a:p>
          <a:p>
            <a:r>
              <a:rPr lang="nl-NL" sz="1800" dirty="0"/>
              <a:t>Uitvoering/ planning</a:t>
            </a:r>
          </a:p>
          <a:p>
            <a:r>
              <a:rPr lang="nl-NL" sz="1800" dirty="0"/>
              <a:t>Toelichting afkoppelen regenwater</a:t>
            </a:r>
          </a:p>
          <a:p>
            <a:endParaRPr lang="nl-NL" sz="2000" dirty="0"/>
          </a:p>
          <a:p>
            <a:pPr lvl="1"/>
            <a:endParaRPr lang="nl-NL" sz="1600" dirty="0"/>
          </a:p>
          <a:p>
            <a:endParaRPr lang="nl-NL" sz="2000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4FE3FDB-09B0-5BE2-D748-6567096422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000" y="5787155"/>
            <a:ext cx="1439545" cy="79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34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AA11D1-9772-FE9D-D3BC-AE3932801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000" y="279001"/>
            <a:ext cx="3116700" cy="539999"/>
          </a:xfrm>
        </p:spPr>
        <p:txBody>
          <a:bodyPr/>
          <a:lstStyle/>
          <a:p>
            <a:r>
              <a:rPr lang="nl-NL" dirty="0"/>
              <a:t>Voorstelronde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E8DAD90-88BD-F47A-0F30-6C8B5B665CE4}"/>
              </a:ext>
            </a:extLst>
          </p:cNvPr>
          <p:cNvSpPr txBox="1"/>
          <p:nvPr/>
        </p:nvSpPr>
        <p:spPr>
          <a:xfrm>
            <a:off x="5157000" y="1566413"/>
            <a:ext cx="274207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rgbClr val="736F6D"/>
                </a:solidFill>
                <a:latin typeface="Roboto Slab" pitchFamily="2" charset="0"/>
                <a:ea typeface="Roboto Slab" pitchFamily="2" charset="0"/>
              </a:rPr>
              <a:t>Thomas van Tongeren</a:t>
            </a:r>
          </a:p>
          <a:p>
            <a:r>
              <a:rPr lang="nl-NL" sz="1600" dirty="0">
                <a:solidFill>
                  <a:srgbClr val="736F6D"/>
                </a:solidFill>
                <a:latin typeface="Roboto Slab" pitchFamily="2" charset="0"/>
                <a:ea typeface="Roboto Slab" pitchFamily="2" charset="0"/>
              </a:rPr>
              <a:t>Projectleider</a:t>
            </a:r>
          </a:p>
          <a:p>
            <a:r>
              <a:rPr lang="nl-NL" sz="1600" dirty="0">
                <a:solidFill>
                  <a:srgbClr val="736F6D"/>
                </a:solidFill>
                <a:latin typeface="Roboto Slab" pitchFamily="2" charset="0"/>
                <a:ea typeface="Roboto Slab" pitchFamily="2" charset="0"/>
              </a:rPr>
              <a:t>Geonius</a:t>
            </a:r>
          </a:p>
          <a:p>
            <a:endParaRPr lang="nl-NL" sz="1400" dirty="0">
              <a:solidFill>
                <a:srgbClr val="736F6D"/>
              </a:solidFill>
              <a:latin typeface="Roboto Slab" pitchFamily="2" charset="0"/>
              <a:ea typeface="Roboto Slab" pitchFamily="2" charset="0"/>
            </a:endParaRPr>
          </a:p>
          <a:p>
            <a:r>
              <a:rPr lang="nl-NL" b="1" dirty="0">
                <a:solidFill>
                  <a:srgbClr val="736F6D"/>
                </a:solidFill>
                <a:latin typeface="Roboto Slab" pitchFamily="2" charset="0"/>
                <a:ea typeface="Roboto Slab" pitchFamily="2" charset="0"/>
              </a:rPr>
              <a:t>Jeroen Louwinger</a:t>
            </a:r>
          </a:p>
          <a:p>
            <a:r>
              <a:rPr lang="nl-NL" sz="1600" dirty="0">
                <a:solidFill>
                  <a:srgbClr val="736F6D"/>
                </a:solidFill>
                <a:latin typeface="Roboto Slab" pitchFamily="2" charset="0"/>
                <a:ea typeface="Roboto Slab" pitchFamily="2" charset="0"/>
              </a:rPr>
              <a:t>Omgevingsmanager</a:t>
            </a:r>
          </a:p>
          <a:p>
            <a:r>
              <a:rPr lang="nl-NL" sz="1600" dirty="0">
                <a:solidFill>
                  <a:srgbClr val="736F6D"/>
                </a:solidFill>
                <a:latin typeface="Roboto Slab" pitchFamily="2" charset="0"/>
                <a:ea typeface="Roboto Slab" pitchFamily="2" charset="0"/>
              </a:rPr>
              <a:t>Geonius</a:t>
            </a:r>
          </a:p>
          <a:p>
            <a:endParaRPr lang="nl-NL" sz="1400" b="1" dirty="0">
              <a:solidFill>
                <a:srgbClr val="736F6D"/>
              </a:solidFill>
              <a:latin typeface="Roboto Slab" pitchFamily="2" charset="0"/>
              <a:ea typeface="Roboto Slab" pitchFamily="2" charset="0"/>
            </a:endParaRPr>
          </a:p>
          <a:p>
            <a:r>
              <a:rPr lang="nl-NL" b="1" dirty="0">
                <a:solidFill>
                  <a:srgbClr val="736F6D"/>
                </a:solidFill>
                <a:latin typeface="Roboto Slab" pitchFamily="2" charset="0"/>
                <a:ea typeface="Roboto Slab" pitchFamily="2" charset="0"/>
              </a:rPr>
              <a:t>Jeffery Meijer</a:t>
            </a:r>
          </a:p>
          <a:p>
            <a:r>
              <a:rPr lang="nl-NL" sz="1600" dirty="0">
                <a:solidFill>
                  <a:srgbClr val="736F6D"/>
                </a:solidFill>
                <a:latin typeface="Roboto Slab" pitchFamily="2" charset="0"/>
                <a:ea typeface="Roboto Slab" pitchFamily="2" charset="0"/>
              </a:rPr>
              <a:t>Tekenaar/ontwerper</a:t>
            </a:r>
          </a:p>
          <a:p>
            <a:r>
              <a:rPr lang="nl-NL" sz="1600" dirty="0">
                <a:solidFill>
                  <a:srgbClr val="736F6D"/>
                </a:solidFill>
                <a:latin typeface="Roboto Slab" pitchFamily="2" charset="0"/>
                <a:ea typeface="Roboto Slab" pitchFamily="2" charset="0"/>
              </a:rPr>
              <a:t>Geonius</a:t>
            </a:r>
            <a:endParaRPr lang="nl-NL" b="1" dirty="0">
              <a:solidFill>
                <a:srgbClr val="736F6D"/>
              </a:solidFill>
              <a:highlight>
                <a:srgbClr val="FFFF00"/>
              </a:highlight>
              <a:latin typeface="Roboto Slab" pitchFamily="2" charset="0"/>
              <a:ea typeface="Roboto Slab" pitchFamily="2" charset="0"/>
            </a:endParaRPr>
          </a:p>
          <a:p>
            <a:endParaRPr lang="nl-NL" sz="1400" b="1" dirty="0">
              <a:solidFill>
                <a:srgbClr val="736F6D"/>
              </a:solidFill>
              <a:latin typeface="+mj-lt"/>
              <a:ea typeface="Roboto Slab" pitchFamily="2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A76F95B-9B5F-E891-B363-C4048062D9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000" y="5787155"/>
            <a:ext cx="1439545" cy="79184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A4FB3BC8-7C70-58CB-5681-61CC12FB5C13}"/>
              </a:ext>
            </a:extLst>
          </p:cNvPr>
          <p:cNvSpPr txBox="1"/>
          <p:nvPr/>
        </p:nvSpPr>
        <p:spPr>
          <a:xfrm>
            <a:off x="792000" y="1555717"/>
            <a:ext cx="391500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rgbClr val="736F6D"/>
                </a:solidFill>
                <a:latin typeface="Roboto Slab" pitchFamily="2" charset="0"/>
                <a:ea typeface="Roboto Slab" pitchFamily="2" charset="0"/>
              </a:rPr>
              <a:t>Bennie Leenders</a:t>
            </a:r>
          </a:p>
          <a:p>
            <a:r>
              <a:rPr lang="nl-NL" sz="1600" dirty="0">
                <a:solidFill>
                  <a:srgbClr val="736F6D"/>
                </a:solidFill>
                <a:latin typeface="Roboto Slab" pitchFamily="2" charset="0"/>
                <a:ea typeface="Roboto Slab" pitchFamily="2" charset="0"/>
              </a:rPr>
              <a:t>Projectleider</a:t>
            </a:r>
          </a:p>
          <a:p>
            <a:r>
              <a:rPr lang="nl-NL" sz="1600" dirty="0">
                <a:solidFill>
                  <a:srgbClr val="736F6D"/>
                </a:solidFill>
                <a:latin typeface="Roboto Slab" pitchFamily="2" charset="0"/>
                <a:ea typeface="Roboto Slab" pitchFamily="2" charset="0"/>
              </a:rPr>
              <a:t>Gemeente Gennep</a:t>
            </a:r>
          </a:p>
          <a:p>
            <a:endParaRPr lang="nl-NL" sz="1400" dirty="0">
              <a:solidFill>
                <a:srgbClr val="736F6D"/>
              </a:solidFill>
              <a:latin typeface="Roboto Slab" pitchFamily="2" charset="0"/>
              <a:ea typeface="Roboto Slab" pitchFamily="2" charset="0"/>
            </a:endParaRPr>
          </a:p>
          <a:p>
            <a:r>
              <a:rPr lang="nl-NL" b="1" dirty="0">
                <a:solidFill>
                  <a:srgbClr val="736F6D"/>
                </a:solidFill>
                <a:latin typeface="Roboto Slab" pitchFamily="2" charset="0"/>
                <a:ea typeface="Roboto Slab" pitchFamily="2" charset="0"/>
              </a:rPr>
              <a:t>Cristel </a:t>
            </a:r>
            <a:r>
              <a:rPr lang="nl-NL" b="1" dirty="0" err="1">
                <a:solidFill>
                  <a:srgbClr val="736F6D"/>
                </a:solidFill>
                <a:latin typeface="Roboto Slab" pitchFamily="2" charset="0"/>
                <a:ea typeface="Roboto Slab" pitchFamily="2" charset="0"/>
              </a:rPr>
              <a:t>Voesten</a:t>
            </a:r>
            <a:endParaRPr lang="nl-NL" b="1" dirty="0">
              <a:solidFill>
                <a:srgbClr val="736F6D"/>
              </a:solidFill>
              <a:latin typeface="Roboto Slab" pitchFamily="2" charset="0"/>
              <a:ea typeface="Roboto Slab" pitchFamily="2" charset="0"/>
            </a:endParaRPr>
          </a:p>
          <a:p>
            <a:r>
              <a:rPr lang="nl-NL" sz="1600" dirty="0">
                <a:solidFill>
                  <a:srgbClr val="736F6D"/>
                </a:solidFill>
                <a:latin typeface="Roboto Slab" pitchFamily="2" charset="0"/>
                <a:ea typeface="Roboto Slab" pitchFamily="2" charset="0"/>
              </a:rPr>
              <a:t>Beleidsadviseur Verkeer en Mobiliteit </a:t>
            </a:r>
          </a:p>
          <a:p>
            <a:r>
              <a:rPr lang="nl-NL" sz="1600" dirty="0">
                <a:solidFill>
                  <a:srgbClr val="736F6D"/>
                </a:solidFill>
                <a:latin typeface="Roboto Slab" pitchFamily="2" charset="0"/>
                <a:ea typeface="Roboto Slab" pitchFamily="2" charset="0"/>
              </a:rPr>
              <a:t>Gemeente Gennep</a:t>
            </a:r>
          </a:p>
          <a:p>
            <a:endParaRPr lang="nl-NL" sz="1600" dirty="0">
              <a:solidFill>
                <a:srgbClr val="736F6D"/>
              </a:solidFill>
              <a:latin typeface="Roboto Slab" pitchFamily="2" charset="0"/>
              <a:ea typeface="Roboto Slab" pitchFamily="2" charset="0"/>
            </a:endParaRPr>
          </a:p>
          <a:p>
            <a:r>
              <a:rPr lang="nl-NL" b="1" dirty="0">
                <a:solidFill>
                  <a:srgbClr val="736F6D"/>
                </a:solidFill>
                <a:latin typeface="Roboto Slab" pitchFamily="2" charset="0"/>
                <a:ea typeface="Roboto Slab" pitchFamily="2" charset="0"/>
              </a:rPr>
              <a:t>Michiel de Greef</a:t>
            </a:r>
          </a:p>
          <a:p>
            <a:r>
              <a:rPr lang="nl-NL" sz="1600" dirty="0">
                <a:solidFill>
                  <a:srgbClr val="736F6D"/>
                </a:solidFill>
                <a:latin typeface="Roboto Slab" pitchFamily="2" charset="0"/>
                <a:ea typeface="Roboto Slab" pitchFamily="2" charset="0"/>
              </a:rPr>
              <a:t>Beleidsadviseur Klimaatadaptatie en water</a:t>
            </a:r>
          </a:p>
          <a:p>
            <a:endParaRPr lang="nl-NL" sz="1400" b="1" dirty="0">
              <a:solidFill>
                <a:srgbClr val="736F6D"/>
              </a:solidFill>
              <a:latin typeface="Roboto Slab" pitchFamily="2" charset="0"/>
              <a:ea typeface="Roboto Slab" pitchFamily="2" charset="0"/>
            </a:endParaRPr>
          </a:p>
          <a:p>
            <a:endParaRPr lang="nl-NL" sz="1400" b="1" dirty="0">
              <a:solidFill>
                <a:srgbClr val="736F6D"/>
              </a:solidFill>
              <a:latin typeface="+mj-lt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635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557000" y="279001"/>
            <a:ext cx="7587000" cy="540000"/>
          </a:xfrm>
        </p:spPr>
        <p:txBody>
          <a:bodyPr/>
          <a:lstStyle/>
          <a:p>
            <a:r>
              <a:rPr lang="nl-NL" dirty="0"/>
              <a:t>Reacties Voorlopig Ontwerp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EFB2C96C-032A-45EF-BF88-C7F6881DF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00" y="1739498"/>
            <a:ext cx="7587000" cy="4344502"/>
          </a:xfrm>
        </p:spPr>
        <p:txBody>
          <a:bodyPr/>
          <a:lstStyle/>
          <a:p>
            <a:pPr marL="0" indent="0">
              <a:buNone/>
            </a:pPr>
            <a:r>
              <a:rPr lang="nl-NL" sz="2000" b="1" dirty="0"/>
              <a:t>4 hoofdthema's</a:t>
            </a:r>
          </a:p>
          <a:p>
            <a:pPr lvl="1"/>
            <a:r>
              <a:rPr lang="nl-NL" sz="1600" dirty="0"/>
              <a:t>Behouden groen</a:t>
            </a:r>
          </a:p>
          <a:p>
            <a:pPr lvl="1"/>
            <a:r>
              <a:rPr lang="nl-NL" sz="1600" dirty="0"/>
              <a:t>Parkeren</a:t>
            </a:r>
          </a:p>
          <a:p>
            <a:pPr lvl="1"/>
            <a:r>
              <a:rPr lang="nl-NL" sz="1600" dirty="0"/>
              <a:t>Verkeersveiligheid</a:t>
            </a:r>
          </a:p>
          <a:p>
            <a:pPr lvl="1"/>
            <a:r>
              <a:rPr lang="nl-NL" sz="1600" dirty="0"/>
              <a:t>Hemelwaterafvoer</a:t>
            </a:r>
            <a:br>
              <a:rPr lang="nl-NL" sz="1600" dirty="0"/>
            </a:br>
            <a:endParaRPr lang="nl-NL" sz="1600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b="1" dirty="0"/>
              <a:t>Verwerking in het definitief ontwerp</a:t>
            </a:r>
            <a:r>
              <a:rPr lang="nl-NL" sz="1800" dirty="0"/>
              <a:t> </a:t>
            </a:r>
          </a:p>
          <a:p>
            <a:pPr lvl="1"/>
            <a:r>
              <a:rPr lang="nl-NL" sz="1600" dirty="0"/>
              <a:t>Bomen behouden</a:t>
            </a:r>
          </a:p>
          <a:p>
            <a:pPr lvl="2"/>
            <a:r>
              <a:rPr lang="nl-NL" sz="1400" dirty="0"/>
              <a:t>Boom Bergstraat mogelijk behouden mits technisch haalbaar</a:t>
            </a:r>
          </a:p>
          <a:p>
            <a:pPr lvl="1"/>
            <a:r>
              <a:rPr lang="nl-NL" sz="1600" dirty="0"/>
              <a:t>Bestaande parkeerlocaties waar mogelijk behouden</a:t>
            </a:r>
          </a:p>
          <a:p>
            <a:pPr lvl="1"/>
            <a:r>
              <a:rPr lang="nl-NL" sz="1600" dirty="0"/>
              <a:t>Groenvakken afschermen met betonnen elementen</a:t>
            </a:r>
          </a:p>
          <a:p>
            <a:pPr marL="457200" lvl="1" indent="0">
              <a:buNone/>
            </a:pPr>
            <a:endParaRPr lang="nl-NL" sz="1600" dirty="0"/>
          </a:p>
          <a:p>
            <a:endParaRPr lang="nl-NL" sz="2000" dirty="0"/>
          </a:p>
          <a:p>
            <a:endParaRPr lang="nl-NL" sz="2000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4FE3FDB-09B0-5BE2-D748-6567096422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000" y="5787155"/>
            <a:ext cx="1439545" cy="79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834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649D31-7C80-74E7-803E-DDA8CC4EB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000" y="279001"/>
            <a:ext cx="5276700" cy="584999"/>
          </a:xfrm>
        </p:spPr>
        <p:txBody>
          <a:bodyPr/>
          <a:lstStyle/>
          <a:p>
            <a:r>
              <a:rPr lang="nl-NL" dirty="0"/>
              <a:t>Uitstraling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F27BDEE6-CB71-E517-6DD8-781F3519DD99}"/>
              </a:ext>
            </a:extLst>
          </p:cNvPr>
          <p:cNvSpPr txBox="1">
            <a:spLocks/>
          </p:cNvSpPr>
          <p:nvPr/>
        </p:nvSpPr>
        <p:spPr>
          <a:xfrm>
            <a:off x="222900" y="1490449"/>
            <a:ext cx="8084100" cy="7235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36F6D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36F6D"/>
                </a:solidFill>
                <a:latin typeface="Roboto Slab" pitchFamily="2" charset="0"/>
                <a:ea typeface="Roboto Slab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36F6D"/>
                </a:solidFill>
                <a:latin typeface="Roboto Slab" pitchFamily="2" charset="0"/>
                <a:ea typeface="Roboto Slab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736F6D"/>
                </a:solidFill>
                <a:latin typeface="Roboto Slab" pitchFamily="2" charset="0"/>
                <a:ea typeface="Roboto Slab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736F6D"/>
                </a:solidFill>
                <a:latin typeface="Roboto Slab" pitchFamily="2" charset="0"/>
                <a:ea typeface="Roboto Slab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800" dirty="0"/>
              <a:t>Betonnen elementen voor afschermen groen &amp; snelheid-remmend</a:t>
            </a:r>
            <a:endParaRPr lang="nl-NL" sz="18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74EC516-5C6F-9E4C-E7C4-FA4E927CC6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000" y="5787155"/>
            <a:ext cx="1439545" cy="79184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BD0A1F5-DA40-9C0E-0E9D-46483281C1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000" y="1989000"/>
            <a:ext cx="4904285" cy="3277057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9D6EFEB8-1C7C-EEC4-3E05-9D6A248435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0350" y="3072442"/>
            <a:ext cx="1800000" cy="269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518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8CA5BC-E003-BCA0-FF06-30732CFAB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000" y="279000"/>
            <a:ext cx="6761700" cy="488163"/>
          </a:xfrm>
        </p:spPr>
        <p:txBody>
          <a:bodyPr/>
          <a:lstStyle/>
          <a:p>
            <a:r>
              <a:rPr lang="nl-NL" dirty="0"/>
              <a:t>Bestaande bomen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892113B-FD2C-18B0-072E-389E9D2EE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7000" y="1156065"/>
            <a:ext cx="3600000" cy="482474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1485F69-ED9B-9EB8-D5D0-5AD41543AE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000" y="5787155"/>
            <a:ext cx="1439545" cy="79184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714EC66-D0E2-7D50-8556-B7F031D026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4436" b="1726"/>
          <a:stretch/>
        </p:blipFill>
        <p:spPr>
          <a:xfrm>
            <a:off x="4212000" y="1069809"/>
            <a:ext cx="4556700" cy="491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58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952000" y="279001"/>
            <a:ext cx="5816700" cy="585000"/>
          </a:xfrm>
        </p:spPr>
        <p:txBody>
          <a:bodyPr/>
          <a:lstStyle/>
          <a:p>
            <a:r>
              <a:rPr lang="nl-NL" dirty="0"/>
              <a:t>Markering parkeervakken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5B68FD1-AF48-CFD4-84F1-E1A1F4FDA2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000" y="5787155"/>
            <a:ext cx="1439545" cy="79184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C348B4D-A2FF-801F-D891-3DD1B48708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4358" y="2529000"/>
            <a:ext cx="4931984" cy="3539424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74075265-1CD5-3EE3-473F-E2B06C8D8B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000" y="1629000"/>
            <a:ext cx="2524477" cy="321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62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03687D-DAFE-75EC-3223-D39FB8318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Parkeren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A17134-D985-DDAE-F1F0-0751F9A3D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000" y="1764000"/>
            <a:ext cx="7211700" cy="4351338"/>
          </a:xfrm>
        </p:spPr>
        <p:txBody>
          <a:bodyPr/>
          <a:lstStyle/>
          <a:p>
            <a:pPr marL="0" lvl="2" indent="0">
              <a:spcBef>
                <a:spcPts val="1000"/>
              </a:spcBef>
              <a:buNone/>
            </a:pPr>
            <a:r>
              <a:rPr lang="nl-NL" sz="2400" b="1" dirty="0"/>
              <a:t>Parkeervakken</a:t>
            </a:r>
          </a:p>
          <a:p>
            <a:pPr marL="285750" lvl="2" indent="-285750">
              <a:spcBef>
                <a:spcPts val="1000"/>
              </a:spcBef>
            </a:pPr>
            <a:r>
              <a:rPr lang="nl-NL" dirty="0"/>
              <a:t>Emmastraat: 	van 18 naar 30 (+ 12)</a:t>
            </a:r>
          </a:p>
          <a:p>
            <a:pPr marL="285750" lvl="2" indent="-285750">
              <a:spcBef>
                <a:spcPts val="1000"/>
              </a:spcBef>
            </a:pPr>
            <a:r>
              <a:rPr lang="nl-NL" dirty="0"/>
              <a:t>Bergstraat:	van 10 naar 17 (+ 7)</a:t>
            </a:r>
          </a:p>
          <a:p>
            <a:pPr marL="0" lvl="2" indent="0">
              <a:spcBef>
                <a:spcPts val="1000"/>
              </a:spcBef>
              <a:buNone/>
            </a:pPr>
            <a:endParaRPr lang="nl-NL" sz="2000" dirty="0"/>
          </a:p>
          <a:p>
            <a:pPr marL="0" lvl="2" indent="0">
              <a:spcBef>
                <a:spcPts val="1000"/>
              </a:spcBef>
              <a:buNone/>
            </a:pPr>
            <a:endParaRPr lang="nl-NL" sz="20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2093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08E543-663B-9C04-48DB-24D39492A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Uitvoering/ planning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301784-BB6E-1129-974E-E867D3DE1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7000" y="1899000"/>
            <a:ext cx="7211700" cy="4351338"/>
          </a:xfrm>
        </p:spPr>
        <p:txBody>
          <a:bodyPr/>
          <a:lstStyle/>
          <a:p>
            <a:r>
              <a:rPr lang="nl-NL" sz="2000" dirty="0"/>
              <a:t>Informatieavond uitvoering (fasering)  </a:t>
            </a:r>
          </a:p>
          <a:p>
            <a:r>
              <a:rPr lang="nl-NL" sz="2000" dirty="0"/>
              <a:t>Vooropname woningen</a:t>
            </a:r>
          </a:p>
          <a:p>
            <a:r>
              <a:rPr lang="nl-NL" sz="2000" dirty="0"/>
              <a:t>Aanbesteding: Juni/Juli</a:t>
            </a:r>
          </a:p>
          <a:p>
            <a:r>
              <a:rPr lang="nl-NL" sz="2000" dirty="0"/>
              <a:t>Uitvoering: na bouwvak</a:t>
            </a:r>
          </a:p>
          <a:p>
            <a:pPr marL="0" indent="0">
              <a:buNone/>
            </a:pPr>
            <a:endParaRPr lang="nl-NL" sz="2000" dirty="0"/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36144046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3328C76E75A641A18DF82A035B4F14" ma:contentTypeVersion="12" ma:contentTypeDescription="Een nieuw document maken." ma:contentTypeScope="" ma:versionID="e1754f0ff36ef73bcedf31a142f0e346">
  <xsd:schema xmlns:xsd="http://www.w3.org/2001/XMLSchema" xmlns:xs="http://www.w3.org/2001/XMLSchema" xmlns:p="http://schemas.microsoft.com/office/2006/metadata/properties" xmlns:ns2="815197e5-d3f1-483c-b9b2-46b022109a7b" xmlns:ns3="33afe043-8f46-4ea4-8387-7b1e06ea5f3a" targetNamespace="http://schemas.microsoft.com/office/2006/metadata/properties" ma:root="true" ma:fieldsID="34c3831dbf5eb5f601443b29ebdcedbd" ns2:_="" ns3:_="">
    <xsd:import namespace="815197e5-d3f1-483c-b9b2-46b022109a7b"/>
    <xsd:import namespace="33afe043-8f46-4ea4-8387-7b1e06ea5f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5197e5-d3f1-483c-b9b2-46b022109a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4b107b7-d602-4782-8fd0-dc1b3a01ff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afe043-8f46-4ea4-8387-7b1e06ea5f3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7f68c08-c053-42a7-a799-6702b6ede54a}" ma:internalName="TaxCatchAll" ma:showField="CatchAllData" ma:web="33afe043-8f46-4ea4-8387-7b1e06ea5f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3afe043-8f46-4ea4-8387-7b1e06ea5f3a" xsi:nil="true"/>
    <lcf76f155ced4ddcb4097134ff3c332f xmlns="815197e5-d3f1-483c-b9b2-46b022109a7b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DFDAC8-6F5A-4EF9-9281-D841059256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5197e5-d3f1-483c-b9b2-46b022109a7b"/>
    <ds:schemaRef ds:uri="33afe043-8f46-4ea4-8387-7b1e06ea5f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3A3AED3-721B-4A27-94FB-B319123D1705}">
  <ds:schemaRefs>
    <ds:schemaRef ds:uri="33afe043-8f46-4ea4-8387-7b1e06ea5f3a"/>
    <ds:schemaRef ds:uri="http://purl.org/dc/dcmitype/"/>
    <ds:schemaRef ds:uri="http://schemas.microsoft.com/office/2006/metadata/properties"/>
    <ds:schemaRef ds:uri="http://schemas.microsoft.com/office/2006/documentManagement/types"/>
    <ds:schemaRef ds:uri="815197e5-d3f1-483c-b9b2-46b022109a7b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44BECF14-06AE-49C7-9A1E-BC8D3000D86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3952</TotalTime>
  <Words>207</Words>
  <Application>Microsoft Office PowerPoint</Application>
  <PresentationFormat>Diavoorstelling (4:3)</PresentationFormat>
  <Paragraphs>79</Paragraphs>
  <Slides>11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Calibri</vt:lpstr>
      <vt:lpstr>Roboto Slab</vt:lpstr>
      <vt:lpstr>Arial</vt:lpstr>
      <vt:lpstr>Kantoorthema</vt:lpstr>
      <vt:lpstr>PowerPoint-presentatie</vt:lpstr>
      <vt:lpstr>Agenda</vt:lpstr>
      <vt:lpstr>Voorstelronde</vt:lpstr>
      <vt:lpstr>Reacties Voorlopig Ontwerp</vt:lpstr>
      <vt:lpstr>Uitstraling</vt:lpstr>
      <vt:lpstr>Bestaande bomen</vt:lpstr>
      <vt:lpstr>Markering parkeervakken</vt:lpstr>
      <vt:lpstr>Parkeren</vt:lpstr>
      <vt:lpstr>Uitvoering/ planning </vt:lpstr>
      <vt:lpstr>Afkoppelen hemelwater</vt:lpstr>
      <vt:lpstr>Vergroenen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Kenninck, Emily</dc:creator>
  <cp:lastModifiedBy>Mees van Dijk | Gemeente Gennep</cp:lastModifiedBy>
  <cp:revision>675</cp:revision>
  <cp:lastPrinted>2023-06-29T12:23:01Z</cp:lastPrinted>
  <dcterms:created xsi:type="dcterms:W3CDTF">2018-02-27T14:56:28Z</dcterms:created>
  <dcterms:modified xsi:type="dcterms:W3CDTF">2025-01-15T07:49:26Z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0x010100313328C76E75A641A18DF82A035B4F14</vt:lpwstr>
  </property>
  <property fmtid="{D5CDD505-2E9C-101B-9397-08002B2CF9AE}" pid="3" name="MediaServiceImageTags">
    <vt:lpwstr/>
  </property>
</Properties>
</file>