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8" r:id="rId2"/>
    <p:sldId id="263" r:id="rId3"/>
    <p:sldId id="276" r:id="rId4"/>
    <p:sldId id="264" r:id="rId5"/>
    <p:sldId id="282" r:id="rId6"/>
    <p:sldId id="283" r:id="rId7"/>
    <p:sldId id="269" r:id="rId8"/>
    <p:sldId id="278" r:id="rId9"/>
    <p:sldId id="766" r:id="rId10"/>
    <p:sldId id="777" r:id="rId11"/>
    <p:sldId id="758" r:id="rId12"/>
    <p:sldId id="279" r:id="rId13"/>
    <p:sldId id="280" r:id="rId14"/>
    <p:sldId id="256" r:id="rId15"/>
    <p:sldId id="781" r:id="rId16"/>
    <p:sldId id="782" r:id="rId17"/>
    <p:sldId id="783" r:id="rId18"/>
    <p:sldId id="784" r:id="rId19"/>
    <p:sldId id="798" r:id="rId20"/>
    <p:sldId id="799" r:id="rId21"/>
    <p:sldId id="271" r:id="rId22"/>
    <p:sldId id="272" r:id="rId23"/>
    <p:sldId id="281" r:id="rId24"/>
    <p:sldId id="800" r:id="rId25"/>
    <p:sldId id="785" r:id="rId26"/>
    <p:sldId id="794" r:id="rId27"/>
    <p:sldId id="797" r:id="rId28"/>
    <p:sldId id="786" r:id="rId29"/>
    <p:sldId id="790" r:id="rId30"/>
    <p:sldId id="789" r:id="rId31"/>
    <p:sldId id="787" r:id="rId32"/>
    <p:sldId id="791" r:id="rId33"/>
    <p:sldId id="270" r:id="rId34"/>
    <p:sldId id="793" r:id="rId35"/>
    <p:sldId id="268" r:id="rId36"/>
    <p:sldId id="267" r:id="rId37"/>
    <p:sldId id="273" r:id="rId38"/>
    <p:sldId id="274" r:id="rId39"/>
    <p:sldId id="780" r:id="rId40"/>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EB89B8-D715-3E77-33A0-6D384139DC70}" name="Ilse van der Wijst | Gemeente Gennep" initials="IvdW|GG" userId="S::i.vanderwijst@gennep.nl::127c8b7a-2cbc-45b6-b84d-b9c9dca7445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3E52"/>
    <a:srgbClr val="C8972A"/>
    <a:srgbClr val="416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8" d="100"/>
          <a:sy n="88" d="100"/>
        </p:scale>
        <p:origin x="684" y="44"/>
      </p:cViewPr>
      <p:guideLst>
        <p:guide orient="horz" pos="1620"/>
        <p:guide pos="2880"/>
      </p:guideLst>
    </p:cSldViewPr>
  </p:slideViewPr>
  <p:notesTextViewPr>
    <p:cViewPr>
      <p:scale>
        <a:sx n="1" d="1"/>
        <a:sy n="1" d="1"/>
      </p:scale>
      <p:origin x="0" y="0"/>
    </p:cViewPr>
  </p:notesTextViewPr>
  <p:notesViewPr>
    <p:cSldViewPr>
      <p:cViewPr varScale="1">
        <p:scale>
          <a:sx n="85" d="100"/>
          <a:sy n="85" d="100"/>
        </p:scale>
        <p:origin x="-37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CC485B-8F0C-462B-8A64-6D8C222A272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30A8B27-8ABD-4C0A-B28F-9D5E9B9DB175}">
      <dgm:prSet/>
      <dgm:spPr/>
      <dgm:t>
        <a:bodyPr/>
        <a:lstStyle/>
        <a:p>
          <a:r>
            <a:rPr lang="nl-NL"/>
            <a:t>Genneper Huys</a:t>
          </a:r>
          <a:endParaRPr lang="en-US"/>
        </a:p>
      </dgm:t>
    </dgm:pt>
    <dgm:pt modelId="{C9E61AC1-B42B-4729-AEC1-AFD5E1B7B37D}" type="parTrans" cxnId="{43848250-7AFE-4808-AF7D-30F2D156475D}">
      <dgm:prSet/>
      <dgm:spPr/>
      <dgm:t>
        <a:bodyPr/>
        <a:lstStyle/>
        <a:p>
          <a:endParaRPr lang="en-US"/>
        </a:p>
      </dgm:t>
    </dgm:pt>
    <dgm:pt modelId="{6D76D9B9-7648-4E4F-A2C1-555A9E58E079}" type="sibTrans" cxnId="{43848250-7AFE-4808-AF7D-30F2D156475D}">
      <dgm:prSet/>
      <dgm:spPr/>
      <dgm:t>
        <a:bodyPr/>
        <a:lstStyle/>
        <a:p>
          <a:endParaRPr lang="en-US"/>
        </a:p>
      </dgm:t>
    </dgm:pt>
    <dgm:pt modelId="{38CDBEE7-6F67-4D2D-AB03-D050AAB44CA5}">
      <dgm:prSet/>
      <dgm:spPr/>
      <dgm:t>
        <a:bodyPr/>
        <a:lstStyle/>
        <a:p>
          <a:r>
            <a:rPr lang="nl-NL"/>
            <a:t>Militair Landschap</a:t>
          </a:r>
          <a:endParaRPr lang="en-US"/>
        </a:p>
      </dgm:t>
    </dgm:pt>
    <dgm:pt modelId="{068CDA65-4D7C-4315-89FF-699BB47D1860}" type="parTrans" cxnId="{2BC523A1-AB6B-44E2-B1C5-D9B9174DC0D0}">
      <dgm:prSet/>
      <dgm:spPr/>
      <dgm:t>
        <a:bodyPr/>
        <a:lstStyle/>
        <a:p>
          <a:endParaRPr lang="en-US"/>
        </a:p>
      </dgm:t>
    </dgm:pt>
    <dgm:pt modelId="{9DAD1609-9E98-43AC-BC90-A66B2581D87E}" type="sibTrans" cxnId="{2BC523A1-AB6B-44E2-B1C5-D9B9174DC0D0}">
      <dgm:prSet/>
      <dgm:spPr/>
      <dgm:t>
        <a:bodyPr/>
        <a:lstStyle/>
        <a:p>
          <a:endParaRPr lang="en-US"/>
        </a:p>
      </dgm:t>
    </dgm:pt>
    <dgm:pt modelId="{07DC9B02-7D2C-40B3-90BE-7D549B05355D}">
      <dgm:prSet/>
      <dgm:spPr/>
      <dgm:t>
        <a:bodyPr/>
        <a:lstStyle/>
        <a:p>
          <a:r>
            <a:rPr lang="nl-NL" dirty="0"/>
            <a:t>Cultuurhistorisch onderzoek</a:t>
          </a:r>
          <a:endParaRPr lang="en-US" dirty="0"/>
        </a:p>
      </dgm:t>
    </dgm:pt>
    <dgm:pt modelId="{98EAC76E-519F-4A97-B06D-52373D06AB51}" type="parTrans" cxnId="{33EAD767-BBA2-4CBA-AD77-7D93F0EEE8B2}">
      <dgm:prSet/>
      <dgm:spPr/>
      <dgm:t>
        <a:bodyPr/>
        <a:lstStyle/>
        <a:p>
          <a:endParaRPr lang="en-US"/>
        </a:p>
      </dgm:t>
    </dgm:pt>
    <dgm:pt modelId="{CED7866A-AAEA-4381-9564-8FF18F05238E}" type="sibTrans" cxnId="{33EAD767-BBA2-4CBA-AD77-7D93F0EEE8B2}">
      <dgm:prSet/>
      <dgm:spPr/>
      <dgm:t>
        <a:bodyPr/>
        <a:lstStyle/>
        <a:p>
          <a:endParaRPr lang="en-US"/>
        </a:p>
      </dgm:t>
    </dgm:pt>
    <dgm:pt modelId="{E15DF4CB-39B2-449E-A138-89F6568A1CDE}">
      <dgm:prSet/>
      <dgm:spPr/>
      <dgm:t>
        <a:bodyPr/>
        <a:lstStyle/>
        <a:p>
          <a:r>
            <a:rPr lang="en-US" dirty="0" err="1"/>
            <a:t>Leidend</a:t>
          </a:r>
          <a:r>
            <a:rPr lang="en-US" dirty="0"/>
            <a:t> </a:t>
          </a:r>
          <a:r>
            <a:rPr lang="en-US" dirty="0" err="1"/>
            <a:t>voor</a:t>
          </a:r>
          <a:r>
            <a:rPr lang="en-US" dirty="0"/>
            <a:t> de </a:t>
          </a:r>
          <a:r>
            <a:rPr lang="en-US" dirty="0" err="1"/>
            <a:t>hoogwaterveiligheid</a:t>
          </a:r>
          <a:endParaRPr lang="en-US" dirty="0"/>
        </a:p>
      </dgm:t>
    </dgm:pt>
    <dgm:pt modelId="{8F80D95F-4A4D-476D-9864-A7990B929447}" type="parTrans" cxnId="{24568BC3-C760-4DC8-9E6C-DA0BE32F392E}">
      <dgm:prSet/>
      <dgm:spPr/>
      <dgm:t>
        <a:bodyPr/>
        <a:lstStyle/>
        <a:p>
          <a:endParaRPr lang="en-US"/>
        </a:p>
      </dgm:t>
    </dgm:pt>
    <dgm:pt modelId="{646F4F86-F547-4DAD-92B0-72B9425F12D8}" type="sibTrans" cxnId="{24568BC3-C760-4DC8-9E6C-DA0BE32F392E}">
      <dgm:prSet/>
      <dgm:spPr/>
      <dgm:t>
        <a:bodyPr/>
        <a:lstStyle/>
        <a:p>
          <a:endParaRPr lang="en-US"/>
        </a:p>
      </dgm:t>
    </dgm:pt>
    <dgm:pt modelId="{92357C60-8AC4-4DB8-9DC0-79906FD17E0F}">
      <dgm:prSet/>
      <dgm:spPr/>
      <dgm:t>
        <a:bodyPr/>
        <a:lstStyle/>
        <a:p>
          <a:r>
            <a:rPr lang="nl-NL" dirty="0"/>
            <a:t>Maak het passend bij Gennep</a:t>
          </a:r>
          <a:endParaRPr lang="en-US" dirty="0"/>
        </a:p>
      </dgm:t>
    </dgm:pt>
    <dgm:pt modelId="{B0923939-6759-4F63-963C-D0BAB3AD2D04}" type="parTrans" cxnId="{EAF45AA7-4F20-4D08-A7E0-36FEA230BC57}">
      <dgm:prSet/>
      <dgm:spPr/>
      <dgm:t>
        <a:bodyPr/>
        <a:lstStyle/>
        <a:p>
          <a:endParaRPr lang="en-US"/>
        </a:p>
      </dgm:t>
    </dgm:pt>
    <dgm:pt modelId="{B3C01160-F910-450B-9C0C-3A782086824E}" type="sibTrans" cxnId="{EAF45AA7-4F20-4D08-A7E0-36FEA230BC57}">
      <dgm:prSet/>
      <dgm:spPr/>
      <dgm:t>
        <a:bodyPr/>
        <a:lstStyle/>
        <a:p>
          <a:endParaRPr lang="en-US"/>
        </a:p>
      </dgm:t>
    </dgm:pt>
    <dgm:pt modelId="{CA8A579C-307B-4E2A-A09E-BC521D633728}" type="pres">
      <dgm:prSet presAssocID="{9CCC485B-8F0C-462B-8A64-6D8C222A2721}" presName="root" presStyleCnt="0">
        <dgm:presLayoutVars>
          <dgm:dir/>
          <dgm:resizeHandles val="exact"/>
        </dgm:presLayoutVars>
      </dgm:prSet>
      <dgm:spPr/>
    </dgm:pt>
    <dgm:pt modelId="{8F9B9444-D2D9-4775-9C43-8027BE93ADB6}" type="pres">
      <dgm:prSet presAssocID="{130A8B27-8ABD-4C0A-B28F-9D5E9B9DB175}" presName="compNode" presStyleCnt="0"/>
      <dgm:spPr/>
    </dgm:pt>
    <dgm:pt modelId="{E09A8DEA-CE01-46E3-A8CB-550D8F5965F8}" type="pres">
      <dgm:prSet presAssocID="{130A8B27-8ABD-4C0A-B28F-9D5E9B9DB175}" presName="bgRect" presStyleLbl="bgShp" presStyleIdx="0" presStyleCnt="5"/>
      <dgm:spPr/>
    </dgm:pt>
    <dgm:pt modelId="{73590ECE-A4AB-45F2-909E-D352EE661E64}" type="pres">
      <dgm:prSet presAssocID="{130A8B27-8ABD-4C0A-B28F-9D5E9B9DB17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iddeleeuwse toren met effen opvulling"/>
        </a:ext>
      </dgm:extLst>
    </dgm:pt>
    <dgm:pt modelId="{C9846371-AF89-485F-8627-2A6C1A703D0A}" type="pres">
      <dgm:prSet presAssocID="{130A8B27-8ABD-4C0A-B28F-9D5E9B9DB175}" presName="spaceRect" presStyleCnt="0"/>
      <dgm:spPr/>
    </dgm:pt>
    <dgm:pt modelId="{52C53322-E7F3-47BD-82CC-6987A175D286}" type="pres">
      <dgm:prSet presAssocID="{130A8B27-8ABD-4C0A-B28F-9D5E9B9DB175}" presName="parTx" presStyleLbl="revTx" presStyleIdx="0" presStyleCnt="5">
        <dgm:presLayoutVars>
          <dgm:chMax val="0"/>
          <dgm:chPref val="0"/>
        </dgm:presLayoutVars>
      </dgm:prSet>
      <dgm:spPr/>
    </dgm:pt>
    <dgm:pt modelId="{2AF02B65-A6AF-4670-A1EB-2765214CEAB2}" type="pres">
      <dgm:prSet presAssocID="{6D76D9B9-7648-4E4F-A2C1-555A9E58E079}" presName="sibTrans" presStyleCnt="0"/>
      <dgm:spPr/>
    </dgm:pt>
    <dgm:pt modelId="{FB65518A-BF51-4341-AEDE-2A38BA66B5BA}" type="pres">
      <dgm:prSet presAssocID="{38CDBEE7-6F67-4D2D-AB03-D050AAB44CA5}" presName="compNode" presStyleCnt="0"/>
      <dgm:spPr/>
    </dgm:pt>
    <dgm:pt modelId="{C8A111C4-2B42-4344-B605-7AD02F582137}" type="pres">
      <dgm:prSet presAssocID="{38CDBEE7-6F67-4D2D-AB03-D050AAB44CA5}" presName="bgRect" presStyleLbl="bgShp" presStyleIdx="1" presStyleCnt="5"/>
      <dgm:spPr/>
    </dgm:pt>
    <dgm:pt modelId="{F9AECFDE-6F9F-4DC4-9879-DA765F8BFB65}" type="pres">
      <dgm:prSet presAssocID="{38CDBEE7-6F67-4D2D-AB03-D050AAB44CA5}"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ijl en boog met effen opvulling"/>
        </a:ext>
      </dgm:extLst>
    </dgm:pt>
    <dgm:pt modelId="{77983C4E-C289-44F5-8E04-F7A18FF756E3}" type="pres">
      <dgm:prSet presAssocID="{38CDBEE7-6F67-4D2D-AB03-D050AAB44CA5}" presName="spaceRect" presStyleCnt="0"/>
      <dgm:spPr/>
    </dgm:pt>
    <dgm:pt modelId="{041FB4B5-71C1-4B87-933B-E917533884F2}" type="pres">
      <dgm:prSet presAssocID="{38CDBEE7-6F67-4D2D-AB03-D050AAB44CA5}" presName="parTx" presStyleLbl="revTx" presStyleIdx="1" presStyleCnt="5">
        <dgm:presLayoutVars>
          <dgm:chMax val="0"/>
          <dgm:chPref val="0"/>
        </dgm:presLayoutVars>
      </dgm:prSet>
      <dgm:spPr/>
    </dgm:pt>
    <dgm:pt modelId="{4FE4D7A0-C3AE-45B7-A034-2D31813D925D}" type="pres">
      <dgm:prSet presAssocID="{9DAD1609-9E98-43AC-BC90-A66B2581D87E}" presName="sibTrans" presStyleCnt="0"/>
      <dgm:spPr/>
    </dgm:pt>
    <dgm:pt modelId="{EB12EBA0-2F1E-4777-9930-73BD3A36F602}" type="pres">
      <dgm:prSet presAssocID="{07DC9B02-7D2C-40B3-90BE-7D549B05355D}" presName="compNode" presStyleCnt="0"/>
      <dgm:spPr/>
    </dgm:pt>
    <dgm:pt modelId="{463A7273-AA4E-4A6B-88A9-3EC5B00F1E62}" type="pres">
      <dgm:prSet presAssocID="{07DC9B02-7D2C-40B3-90BE-7D549B05355D}" presName="bgRect" presStyleLbl="bgShp" presStyleIdx="2" presStyleCnt="5"/>
      <dgm:spPr/>
    </dgm:pt>
    <dgm:pt modelId="{48CBAC77-7116-4537-93D5-3B05BFEFA586}" type="pres">
      <dgm:prSet presAssocID="{07DC9B02-7D2C-40B3-90BE-7D549B05355D}"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Vergrootglas met effen opvulling"/>
        </a:ext>
      </dgm:extLst>
    </dgm:pt>
    <dgm:pt modelId="{13E55B30-2BB3-4813-80B9-8015E61D315A}" type="pres">
      <dgm:prSet presAssocID="{07DC9B02-7D2C-40B3-90BE-7D549B05355D}" presName="spaceRect" presStyleCnt="0"/>
      <dgm:spPr/>
    </dgm:pt>
    <dgm:pt modelId="{8B3F0566-68ED-4EA8-9457-95B81400E804}" type="pres">
      <dgm:prSet presAssocID="{07DC9B02-7D2C-40B3-90BE-7D549B05355D}" presName="parTx" presStyleLbl="revTx" presStyleIdx="2" presStyleCnt="5">
        <dgm:presLayoutVars>
          <dgm:chMax val="0"/>
          <dgm:chPref val="0"/>
        </dgm:presLayoutVars>
      </dgm:prSet>
      <dgm:spPr/>
    </dgm:pt>
    <dgm:pt modelId="{466BFE41-F664-48D4-B0B4-E9F2CE0ACBA0}" type="pres">
      <dgm:prSet presAssocID="{CED7866A-AAEA-4381-9564-8FF18F05238E}" presName="sibTrans" presStyleCnt="0"/>
      <dgm:spPr/>
    </dgm:pt>
    <dgm:pt modelId="{5303D637-3696-415C-AEF2-734458CA3DA1}" type="pres">
      <dgm:prSet presAssocID="{E15DF4CB-39B2-449E-A138-89F6568A1CDE}" presName="compNode" presStyleCnt="0"/>
      <dgm:spPr/>
    </dgm:pt>
    <dgm:pt modelId="{7D6BD945-0BB0-4612-BAB7-FE53144C9AC5}" type="pres">
      <dgm:prSet presAssocID="{E15DF4CB-39B2-449E-A138-89F6568A1CDE}" presName="bgRect" presStyleLbl="bgShp" presStyleIdx="3" presStyleCnt="5"/>
      <dgm:spPr/>
    </dgm:pt>
    <dgm:pt modelId="{A48623B1-60CE-4E7D-9F03-97F95EE347EC}" type="pres">
      <dgm:prSet presAssocID="{E15DF4CB-39B2-449E-A138-89F6568A1CDE}"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child met vinkje met effen opvulling"/>
        </a:ext>
      </dgm:extLst>
    </dgm:pt>
    <dgm:pt modelId="{7929DE0F-C97B-47C4-A6E9-26764D810E69}" type="pres">
      <dgm:prSet presAssocID="{E15DF4CB-39B2-449E-A138-89F6568A1CDE}" presName="spaceRect" presStyleCnt="0"/>
      <dgm:spPr/>
    </dgm:pt>
    <dgm:pt modelId="{50336770-6B53-4AF6-96DD-849903D5589C}" type="pres">
      <dgm:prSet presAssocID="{E15DF4CB-39B2-449E-A138-89F6568A1CDE}" presName="parTx" presStyleLbl="revTx" presStyleIdx="3" presStyleCnt="5">
        <dgm:presLayoutVars>
          <dgm:chMax val="0"/>
          <dgm:chPref val="0"/>
        </dgm:presLayoutVars>
      </dgm:prSet>
      <dgm:spPr/>
    </dgm:pt>
    <dgm:pt modelId="{9BAE4288-B4C4-4305-9693-EB19E4C92416}" type="pres">
      <dgm:prSet presAssocID="{646F4F86-F547-4DAD-92B0-72B9425F12D8}" presName="sibTrans" presStyleCnt="0"/>
      <dgm:spPr/>
    </dgm:pt>
    <dgm:pt modelId="{53C810DA-9AF0-4278-A19D-7588F63C73E7}" type="pres">
      <dgm:prSet presAssocID="{92357C60-8AC4-4DB8-9DC0-79906FD17E0F}" presName="compNode" presStyleCnt="0"/>
      <dgm:spPr/>
    </dgm:pt>
    <dgm:pt modelId="{B1FF424E-E9B1-4F26-8FCF-F22E717C7121}" type="pres">
      <dgm:prSet presAssocID="{92357C60-8AC4-4DB8-9DC0-79906FD17E0F}" presName="bgRect" presStyleLbl="bgShp" presStyleIdx="4" presStyleCnt="5"/>
      <dgm:spPr/>
    </dgm:pt>
    <dgm:pt modelId="{0515CAB5-BD81-46E9-B393-87208639A677}" type="pres">
      <dgm:prSet presAssocID="{92357C60-8AC4-4DB8-9DC0-79906FD17E0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Lotusbloem met effen opvulling"/>
        </a:ext>
      </dgm:extLst>
    </dgm:pt>
    <dgm:pt modelId="{6903E644-6A51-4746-98F6-6A5C4C1D35F7}" type="pres">
      <dgm:prSet presAssocID="{92357C60-8AC4-4DB8-9DC0-79906FD17E0F}" presName="spaceRect" presStyleCnt="0"/>
      <dgm:spPr/>
    </dgm:pt>
    <dgm:pt modelId="{8049909B-AF40-441A-B10F-CD08AED77125}" type="pres">
      <dgm:prSet presAssocID="{92357C60-8AC4-4DB8-9DC0-79906FD17E0F}" presName="parTx" presStyleLbl="revTx" presStyleIdx="4" presStyleCnt="5">
        <dgm:presLayoutVars>
          <dgm:chMax val="0"/>
          <dgm:chPref val="0"/>
        </dgm:presLayoutVars>
      </dgm:prSet>
      <dgm:spPr/>
    </dgm:pt>
  </dgm:ptLst>
  <dgm:cxnLst>
    <dgm:cxn modelId="{6441C93A-4D88-4396-B63C-47376C10162C}" type="presOf" srcId="{38CDBEE7-6F67-4D2D-AB03-D050AAB44CA5}" destId="{041FB4B5-71C1-4B87-933B-E917533884F2}" srcOrd="0" destOrd="0" presId="urn:microsoft.com/office/officeart/2018/2/layout/IconVerticalSolidList"/>
    <dgm:cxn modelId="{33EAD767-BBA2-4CBA-AD77-7D93F0EEE8B2}" srcId="{9CCC485B-8F0C-462B-8A64-6D8C222A2721}" destId="{07DC9B02-7D2C-40B3-90BE-7D549B05355D}" srcOrd="2" destOrd="0" parTransId="{98EAC76E-519F-4A97-B06D-52373D06AB51}" sibTransId="{CED7866A-AAEA-4381-9564-8FF18F05238E}"/>
    <dgm:cxn modelId="{B0096A4A-D6A1-497D-80B0-B8151EBAE015}" type="presOf" srcId="{92357C60-8AC4-4DB8-9DC0-79906FD17E0F}" destId="{8049909B-AF40-441A-B10F-CD08AED77125}" srcOrd="0" destOrd="0" presId="urn:microsoft.com/office/officeart/2018/2/layout/IconVerticalSolidList"/>
    <dgm:cxn modelId="{43848250-7AFE-4808-AF7D-30F2D156475D}" srcId="{9CCC485B-8F0C-462B-8A64-6D8C222A2721}" destId="{130A8B27-8ABD-4C0A-B28F-9D5E9B9DB175}" srcOrd="0" destOrd="0" parTransId="{C9E61AC1-B42B-4729-AEC1-AFD5E1B7B37D}" sibTransId="{6D76D9B9-7648-4E4F-A2C1-555A9E58E079}"/>
    <dgm:cxn modelId="{93DE3E7C-735B-4E38-8FF5-E74046972761}" type="presOf" srcId="{E15DF4CB-39B2-449E-A138-89F6568A1CDE}" destId="{50336770-6B53-4AF6-96DD-849903D5589C}" srcOrd="0" destOrd="0" presId="urn:microsoft.com/office/officeart/2018/2/layout/IconVerticalSolidList"/>
    <dgm:cxn modelId="{2BC523A1-AB6B-44E2-B1C5-D9B9174DC0D0}" srcId="{9CCC485B-8F0C-462B-8A64-6D8C222A2721}" destId="{38CDBEE7-6F67-4D2D-AB03-D050AAB44CA5}" srcOrd="1" destOrd="0" parTransId="{068CDA65-4D7C-4315-89FF-699BB47D1860}" sibTransId="{9DAD1609-9E98-43AC-BC90-A66B2581D87E}"/>
    <dgm:cxn modelId="{EAF45AA7-4F20-4D08-A7E0-36FEA230BC57}" srcId="{9CCC485B-8F0C-462B-8A64-6D8C222A2721}" destId="{92357C60-8AC4-4DB8-9DC0-79906FD17E0F}" srcOrd="4" destOrd="0" parTransId="{B0923939-6759-4F63-963C-D0BAB3AD2D04}" sibTransId="{B3C01160-F910-450B-9C0C-3A782086824E}"/>
    <dgm:cxn modelId="{24568BC3-C760-4DC8-9E6C-DA0BE32F392E}" srcId="{9CCC485B-8F0C-462B-8A64-6D8C222A2721}" destId="{E15DF4CB-39B2-449E-A138-89F6568A1CDE}" srcOrd="3" destOrd="0" parTransId="{8F80D95F-4A4D-476D-9864-A7990B929447}" sibTransId="{646F4F86-F547-4DAD-92B0-72B9425F12D8}"/>
    <dgm:cxn modelId="{1A3B0EDB-431A-4F0D-A113-9B0CDE8A2139}" type="presOf" srcId="{130A8B27-8ABD-4C0A-B28F-9D5E9B9DB175}" destId="{52C53322-E7F3-47BD-82CC-6987A175D286}" srcOrd="0" destOrd="0" presId="urn:microsoft.com/office/officeart/2018/2/layout/IconVerticalSolidList"/>
    <dgm:cxn modelId="{765D47DC-510F-45E3-8E40-F9E1B097F04A}" type="presOf" srcId="{07DC9B02-7D2C-40B3-90BE-7D549B05355D}" destId="{8B3F0566-68ED-4EA8-9457-95B81400E804}" srcOrd="0" destOrd="0" presId="urn:microsoft.com/office/officeart/2018/2/layout/IconVerticalSolidList"/>
    <dgm:cxn modelId="{40CDDAFB-5352-4CA6-BD9B-A9EC6188CE6F}" type="presOf" srcId="{9CCC485B-8F0C-462B-8A64-6D8C222A2721}" destId="{CA8A579C-307B-4E2A-A09E-BC521D633728}" srcOrd="0" destOrd="0" presId="urn:microsoft.com/office/officeart/2018/2/layout/IconVerticalSolidList"/>
    <dgm:cxn modelId="{010B9227-1EB0-464D-BA6C-E336916CF66D}" type="presParOf" srcId="{CA8A579C-307B-4E2A-A09E-BC521D633728}" destId="{8F9B9444-D2D9-4775-9C43-8027BE93ADB6}" srcOrd="0" destOrd="0" presId="urn:microsoft.com/office/officeart/2018/2/layout/IconVerticalSolidList"/>
    <dgm:cxn modelId="{8ABE75C4-C334-4052-9A22-B73726D79123}" type="presParOf" srcId="{8F9B9444-D2D9-4775-9C43-8027BE93ADB6}" destId="{E09A8DEA-CE01-46E3-A8CB-550D8F5965F8}" srcOrd="0" destOrd="0" presId="urn:microsoft.com/office/officeart/2018/2/layout/IconVerticalSolidList"/>
    <dgm:cxn modelId="{2CF77470-9E67-48DC-A08F-F32ABCB287A0}" type="presParOf" srcId="{8F9B9444-D2D9-4775-9C43-8027BE93ADB6}" destId="{73590ECE-A4AB-45F2-909E-D352EE661E64}" srcOrd="1" destOrd="0" presId="urn:microsoft.com/office/officeart/2018/2/layout/IconVerticalSolidList"/>
    <dgm:cxn modelId="{67C7C1D8-1D1C-4F5E-BCE2-BB231964FB6B}" type="presParOf" srcId="{8F9B9444-D2D9-4775-9C43-8027BE93ADB6}" destId="{C9846371-AF89-485F-8627-2A6C1A703D0A}" srcOrd="2" destOrd="0" presId="urn:microsoft.com/office/officeart/2018/2/layout/IconVerticalSolidList"/>
    <dgm:cxn modelId="{24FC592C-FB53-40F5-8C89-5671EEA8F595}" type="presParOf" srcId="{8F9B9444-D2D9-4775-9C43-8027BE93ADB6}" destId="{52C53322-E7F3-47BD-82CC-6987A175D286}" srcOrd="3" destOrd="0" presId="urn:microsoft.com/office/officeart/2018/2/layout/IconVerticalSolidList"/>
    <dgm:cxn modelId="{4B7232D0-BF0A-4B5B-91D8-6C570B1595D4}" type="presParOf" srcId="{CA8A579C-307B-4E2A-A09E-BC521D633728}" destId="{2AF02B65-A6AF-4670-A1EB-2765214CEAB2}" srcOrd="1" destOrd="0" presId="urn:microsoft.com/office/officeart/2018/2/layout/IconVerticalSolidList"/>
    <dgm:cxn modelId="{C4A78012-C9C7-47D3-8BFC-EADFA9682719}" type="presParOf" srcId="{CA8A579C-307B-4E2A-A09E-BC521D633728}" destId="{FB65518A-BF51-4341-AEDE-2A38BA66B5BA}" srcOrd="2" destOrd="0" presId="urn:microsoft.com/office/officeart/2018/2/layout/IconVerticalSolidList"/>
    <dgm:cxn modelId="{62960A1D-A059-4E50-8B05-F030A7AA10EB}" type="presParOf" srcId="{FB65518A-BF51-4341-AEDE-2A38BA66B5BA}" destId="{C8A111C4-2B42-4344-B605-7AD02F582137}" srcOrd="0" destOrd="0" presId="urn:microsoft.com/office/officeart/2018/2/layout/IconVerticalSolidList"/>
    <dgm:cxn modelId="{A19B88AF-A5A1-49F3-90F0-452C54E2AF84}" type="presParOf" srcId="{FB65518A-BF51-4341-AEDE-2A38BA66B5BA}" destId="{F9AECFDE-6F9F-4DC4-9879-DA765F8BFB65}" srcOrd="1" destOrd="0" presId="urn:microsoft.com/office/officeart/2018/2/layout/IconVerticalSolidList"/>
    <dgm:cxn modelId="{3221F6E4-04A3-4BC5-A709-D671CE1CEA7D}" type="presParOf" srcId="{FB65518A-BF51-4341-AEDE-2A38BA66B5BA}" destId="{77983C4E-C289-44F5-8E04-F7A18FF756E3}" srcOrd="2" destOrd="0" presId="urn:microsoft.com/office/officeart/2018/2/layout/IconVerticalSolidList"/>
    <dgm:cxn modelId="{8240CF45-57C2-40B7-967F-3298DA3B1D55}" type="presParOf" srcId="{FB65518A-BF51-4341-AEDE-2A38BA66B5BA}" destId="{041FB4B5-71C1-4B87-933B-E917533884F2}" srcOrd="3" destOrd="0" presId="urn:microsoft.com/office/officeart/2018/2/layout/IconVerticalSolidList"/>
    <dgm:cxn modelId="{710B3E02-8D75-4E7B-8D1D-094CC49DE387}" type="presParOf" srcId="{CA8A579C-307B-4E2A-A09E-BC521D633728}" destId="{4FE4D7A0-C3AE-45B7-A034-2D31813D925D}" srcOrd="3" destOrd="0" presId="urn:microsoft.com/office/officeart/2018/2/layout/IconVerticalSolidList"/>
    <dgm:cxn modelId="{95127DD5-20B6-4264-81E1-86F660AB05E4}" type="presParOf" srcId="{CA8A579C-307B-4E2A-A09E-BC521D633728}" destId="{EB12EBA0-2F1E-4777-9930-73BD3A36F602}" srcOrd="4" destOrd="0" presId="urn:microsoft.com/office/officeart/2018/2/layout/IconVerticalSolidList"/>
    <dgm:cxn modelId="{69056189-5183-4B54-BF2E-FA1896D221F5}" type="presParOf" srcId="{EB12EBA0-2F1E-4777-9930-73BD3A36F602}" destId="{463A7273-AA4E-4A6B-88A9-3EC5B00F1E62}" srcOrd="0" destOrd="0" presId="urn:microsoft.com/office/officeart/2018/2/layout/IconVerticalSolidList"/>
    <dgm:cxn modelId="{B0163E88-8915-4F46-B68B-3545CE074BE8}" type="presParOf" srcId="{EB12EBA0-2F1E-4777-9930-73BD3A36F602}" destId="{48CBAC77-7116-4537-93D5-3B05BFEFA586}" srcOrd="1" destOrd="0" presId="urn:microsoft.com/office/officeart/2018/2/layout/IconVerticalSolidList"/>
    <dgm:cxn modelId="{9270F62F-888C-40AF-88B0-BA561C26ACC0}" type="presParOf" srcId="{EB12EBA0-2F1E-4777-9930-73BD3A36F602}" destId="{13E55B30-2BB3-4813-80B9-8015E61D315A}" srcOrd="2" destOrd="0" presId="urn:microsoft.com/office/officeart/2018/2/layout/IconVerticalSolidList"/>
    <dgm:cxn modelId="{687DE6ED-B870-49D5-BC37-B87A8ADBEEA7}" type="presParOf" srcId="{EB12EBA0-2F1E-4777-9930-73BD3A36F602}" destId="{8B3F0566-68ED-4EA8-9457-95B81400E804}" srcOrd="3" destOrd="0" presId="urn:microsoft.com/office/officeart/2018/2/layout/IconVerticalSolidList"/>
    <dgm:cxn modelId="{976FDEE8-D43C-4553-BC20-E57B8691215B}" type="presParOf" srcId="{CA8A579C-307B-4E2A-A09E-BC521D633728}" destId="{466BFE41-F664-48D4-B0B4-E9F2CE0ACBA0}" srcOrd="5" destOrd="0" presId="urn:microsoft.com/office/officeart/2018/2/layout/IconVerticalSolidList"/>
    <dgm:cxn modelId="{E8C28BB3-88C7-4C39-9A51-3C697D94839A}" type="presParOf" srcId="{CA8A579C-307B-4E2A-A09E-BC521D633728}" destId="{5303D637-3696-415C-AEF2-734458CA3DA1}" srcOrd="6" destOrd="0" presId="urn:microsoft.com/office/officeart/2018/2/layout/IconVerticalSolidList"/>
    <dgm:cxn modelId="{D4AE07B8-85FA-4E24-8536-2D663750C0F8}" type="presParOf" srcId="{5303D637-3696-415C-AEF2-734458CA3DA1}" destId="{7D6BD945-0BB0-4612-BAB7-FE53144C9AC5}" srcOrd="0" destOrd="0" presId="urn:microsoft.com/office/officeart/2018/2/layout/IconVerticalSolidList"/>
    <dgm:cxn modelId="{BD2BFCE6-230E-4535-AB85-CA2990360BA5}" type="presParOf" srcId="{5303D637-3696-415C-AEF2-734458CA3DA1}" destId="{A48623B1-60CE-4E7D-9F03-97F95EE347EC}" srcOrd="1" destOrd="0" presId="urn:microsoft.com/office/officeart/2018/2/layout/IconVerticalSolidList"/>
    <dgm:cxn modelId="{86E049E8-0E85-43F2-A02B-A3B3E30DA47C}" type="presParOf" srcId="{5303D637-3696-415C-AEF2-734458CA3DA1}" destId="{7929DE0F-C97B-47C4-A6E9-26764D810E69}" srcOrd="2" destOrd="0" presId="urn:microsoft.com/office/officeart/2018/2/layout/IconVerticalSolidList"/>
    <dgm:cxn modelId="{5905DBC3-B327-4597-8AB7-6A20B1BC713E}" type="presParOf" srcId="{5303D637-3696-415C-AEF2-734458CA3DA1}" destId="{50336770-6B53-4AF6-96DD-849903D5589C}" srcOrd="3" destOrd="0" presId="urn:microsoft.com/office/officeart/2018/2/layout/IconVerticalSolidList"/>
    <dgm:cxn modelId="{D5CF7D1C-8ED0-415B-9F82-B33F32ADEAFE}" type="presParOf" srcId="{CA8A579C-307B-4E2A-A09E-BC521D633728}" destId="{9BAE4288-B4C4-4305-9693-EB19E4C92416}" srcOrd="7" destOrd="0" presId="urn:microsoft.com/office/officeart/2018/2/layout/IconVerticalSolidList"/>
    <dgm:cxn modelId="{5AAF62F4-558D-41ED-B16E-F5304B1E99B4}" type="presParOf" srcId="{CA8A579C-307B-4E2A-A09E-BC521D633728}" destId="{53C810DA-9AF0-4278-A19D-7588F63C73E7}" srcOrd="8" destOrd="0" presId="urn:microsoft.com/office/officeart/2018/2/layout/IconVerticalSolidList"/>
    <dgm:cxn modelId="{90CF5FFA-F3B9-43BB-95CE-DB01566B2AC5}" type="presParOf" srcId="{53C810DA-9AF0-4278-A19D-7588F63C73E7}" destId="{B1FF424E-E9B1-4F26-8FCF-F22E717C7121}" srcOrd="0" destOrd="0" presId="urn:microsoft.com/office/officeart/2018/2/layout/IconVerticalSolidList"/>
    <dgm:cxn modelId="{AF0700D8-BEE5-4679-8B6E-BC4F4314B561}" type="presParOf" srcId="{53C810DA-9AF0-4278-A19D-7588F63C73E7}" destId="{0515CAB5-BD81-46E9-B393-87208639A677}" srcOrd="1" destOrd="0" presId="urn:microsoft.com/office/officeart/2018/2/layout/IconVerticalSolidList"/>
    <dgm:cxn modelId="{82D9619B-74BF-4750-A5CC-8623CE1EEB99}" type="presParOf" srcId="{53C810DA-9AF0-4278-A19D-7588F63C73E7}" destId="{6903E644-6A51-4746-98F6-6A5C4C1D35F7}" srcOrd="2" destOrd="0" presId="urn:microsoft.com/office/officeart/2018/2/layout/IconVerticalSolidList"/>
    <dgm:cxn modelId="{6E15EC9D-C777-446D-9DB9-B291B99E4A41}" type="presParOf" srcId="{53C810DA-9AF0-4278-A19D-7588F63C73E7}" destId="{8049909B-AF40-441A-B10F-CD08AED771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A8DEA-CE01-46E3-A8CB-550D8F5965F8}">
      <dsp:nvSpPr>
        <dsp:cNvPr id="0" name=""/>
        <dsp:cNvSpPr/>
      </dsp:nvSpPr>
      <dsp:spPr>
        <a:xfrm>
          <a:off x="0" y="2651"/>
          <a:ext cx="8229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590ECE-A4AB-45F2-909E-D352EE661E64}">
      <dsp:nvSpPr>
        <dsp:cNvPr id="0" name=""/>
        <dsp:cNvSpPr/>
      </dsp:nvSpPr>
      <dsp:spPr>
        <a:xfrm>
          <a:off x="170870" y="129745"/>
          <a:ext cx="310673" cy="3106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C53322-E7F3-47BD-82CC-6987A175D286}">
      <dsp:nvSpPr>
        <dsp:cNvPr id="0" name=""/>
        <dsp:cNvSpPr/>
      </dsp:nvSpPr>
      <dsp:spPr>
        <a:xfrm>
          <a:off x="652414" y="2651"/>
          <a:ext cx="7577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844550">
            <a:lnSpc>
              <a:spcPct val="90000"/>
            </a:lnSpc>
            <a:spcBef>
              <a:spcPct val="0"/>
            </a:spcBef>
            <a:spcAft>
              <a:spcPct val="35000"/>
            </a:spcAft>
            <a:buNone/>
          </a:pPr>
          <a:r>
            <a:rPr lang="nl-NL" sz="1900" kern="1200"/>
            <a:t>Genneper Huys</a:t>
          </a:r>
          <a:endParaRPr lang="en-US" sz="1900" kern="1200"/>
        </a:p>
      </dsp:txBody>
      <dsp:txXfrm>
        <a:off x="652414" y="2651"/>
        <a:ext cx="7577185" cy="564861"/>
      </dsp:txXfrm>
    </dsp:sp>
    <dsp:sp modelId="{C8A111C4-2B42-4344-B605-7AD02F582137}">
      <dsp:nvSpPr>
        <dsp:cNvPr id="0" name=""/>
        <dsp:cNvSpPr/>
      </dsp:nvSpPr>
      <dsp:spPr>
        <a:xfrm>
          <a:off x="0" y="708728"/>
          <a:ext cx="8229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AECFDE-6F9F-4DC4-9879-DA765F8BFB65}">
      <dsp:nvSpPr>
        <dsp:cNvPr id="0" name=""/>
        <dsp:cNvSpPr/>
      </dsp:nvSpPr>
      <dsp:spPr>
        <a:xfrm>
          <a:off x="170870" y="835822"/>
          <a:ext cx="310673" cy="31067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1FB4B5-71C1-4B87-933B-E917533884F2}">
      <dsp:nvSpPr>
        <dsp:cNvPr id="0" name=""/>
        <dsp:cNvSpPr/>
      </dsp:nvSpPr>
      <dsp:spPr>
        <a:xfrm>
          <a:off x="652414" y="708728"/>
          <a:ext cx="7577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844550">
            <a:lnSpc>
              <a:spcPct val="90000"/>
            </a:lnSpc>
            <a:spcBef>
              <a:spcPct val="0"/>
            </a:spcBef>
            <a:spcAft>
              <a:spcPct val="35000"/>
            </a:spcAft>
            <a:buNone/>
          </a:pPr>
          <a:r>
            <a:rPr lang="nl-NL" sz="1900" kern="1200"/>
            <a:t>Militair Landschap</a:t>
          </a:r>
          <a:endParaRPr lang="en-US" sz="1900" kern="1200"/>
        </a:p>
      </dsp:txBody>
      <dsp:txXfrm>
        <a:off x="652414" y="708728"/>
        <a:ext cx="7577185" cy="564861"/>
      </dsp:txXfrm>
    </dsp:sp>
    <dsp:sp modelId="{463A7273-AA4E-4A6B-88A9-3EC5B00F1E62}">
      <dsp:nvSpPr>
        <dsp:cNvPr id="0" name=""/>
        <dsp:cNvSpPr/>
      </dsp:nvSpPr>
      <dsp:spPr>
        <a:xfrm>
          <a:off x="0" y="1414805"/>
          <a:ext cx="8229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BAC77-7116-4537-93D5-3B05BFEFA586}">
      <dsp:nvSpPr>
        <dsp:cNvPr id="0" name=""/>
        <dsp:cNvSpPr/>
      </dsp:nvSpPr>
      <dsp:spPr>
        <a:xfrm>
          <a:off x="170870" y="1541899"/>
          <a:ext cx="310673" cy="31067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3F0566-68ED-4EA8-9457-95B81400E804}">
      <dsp:nvSpPr>
        <dsp:cNvPr id="0" name=""/>
        <dsp:cNvSpPr/>
      </dsp:nvSpPr>
      <dsp:spPr>
        <a:xfrm>
          <a:off x="652414" y="1414805"/>
          <a:ext cx="7577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844550">
            <a:lnSpc>
              <a:spcPct val="90000"/>
            </a:lnSpc>
            <a:spcBef>
              <a:spcPct val="0"/>
            </a:spcBef>
            <a:spcAft>
              <a:spcPct val="35000"/>
            </a:spcAft>
            <a:buNone/>
          </a:pPr>
          <a:r>
            <a:rPr lang="nl-NL" sz="1900" kern="1200" dirty="0"/>
            <a:t>Cultuurhistorisch onderzoek</a:t>
          </a:r>
          <a:endParaRPr lang="en-US" sz="1900" kern="1200" dirty="0"/>
        </a:p>
      </dsp:txBody>
      <dsp:txXfrm>
        <a:off x="652414" y="1414805"/>
        <a:ext cx="7577185" cy="564861"/>
      </dsp:txXfrm>
    </dsp:sp>
    <dsp:sp modelId="{7D6BD945-0BB0-4612-BAB7-FE53144C9AC5}">
      <dsp:nvSpPr>
        <dsp:cNvPr id="0" name=""/>
        <dsp:cNvSpPr/>
      </dsp:nvSpPr>
      <dsp:spPr>
        <a:xfrm>
          <a:off x="0" y="2120882"/>
          <a:ext cx="8229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8623B1-60CE-4E7D-9F03-97F95EE347EC}">
      <dsp:nvSpPr>
        <dsp:cNvPr id="0" name=""/>
        <dsp:cNvSpPr/>
      </dsp:nvSpPr>
      <dsp:spPr>
        <a:xfrm>
          <a:off x="170870" y="2247975"/>
          <a:ext cx="310673" cy="31067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336770-6B53-4AF6-96DD-849903D5589C}">
      <dsp:nvSpPr>
        <dsp:cNvPr id="0" name=""/>
        <dsp:cNvSpPr/>
      </dsp:nvSpPr>
      <dsp:spPr>
        <a:xfrm>
          <a:off x="652414" y="2120882"/>
          <a:ext cx="7577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844550">
            <a:lnSpc>
              <a:spcPct val="90000"/>
            </a:lnSpc>
            <a:spcBef>
              <a:spcPct val="0"/>
            </a:spcBef>
            <a:spcAft>
              <a:spcPct val="35000"/>
            </a:spcAft>
            <a:buNone/>
          </a:pPr>
          <a:r>
            <a:rPr lang="en-US" sz="1900" kern="1200" dirty="0" err="1"/>
            <a:t>Leidend</a:t>
          </a:r>
          <a:r>
            <a:rPr lang="en-US" sz="1900" kern="1200" dirty="0"/>
            <a:t> </a:t>
          </a:r>
          <a:r>
            <a:rPr lang="en-US" sz="1900" kern="1200" dirty="0" err="1"/>
            <a:t>voor</a:t>
          </a:r>
          <a:r>
            <a:rPr lang="en-US" sz="1900" kern="1200" dirty="0"/>
            <a:t> de </a:t>
          </a:r>
          <a:r>
            <a:rPr lang="en-US" sz="1900" kern="1200" dirty="0" err="1"/>
            <a:t>hoogwaterveiligheid</a:t>
          </a:r>
          <a:endParaRPr lang="en-US" sz="1900" kern="1200" dirty="0"/>
        </a:p>
      </dsp:txBody>
      <dsp:txXfrm>
        <a:off x="652414" y="2120882"/>
        <a:ext cx="7577185" cy="564861"/>
      </dsp:txXfrm>
    </dsp:sp>
    <dsp:sp modelId="{B1FF424E-E9B1-4F26-8FCF-F22E717C7121}">
      <dsp:nvSpPr>
        <dsp:cNvPr id="0" name=""/>
        <dsp:cNvSpPr/>
      </dsp:nvSpPr>
      <dsp:spPr>
        <a:xfrm>
          <a:off x="0" y="2826958"/>
          <a:ext cx="8229600" cy="5648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15CAB5-BD81-46E9-B393-87208639A677}">
      <dsp:nvSpPr>
        <dsp:cNvPr id="0" name=""/>
        <dsp:cNvSpPr/>
      </dsp:nvSpPr>
      <dsp:spPr>
        <a:xfrm>
          <a:off x="170870" y="2954052"/>
          <a:ext cx="310673" cy="31067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49909B-AF40-441A-B10F-CD08AED77125}">
      <dsp:nvSpPr>
        <dsp:cNvPr id="0" name=""/>
        <dsp:cNvSpPr/>
      </dsp:nvSpPr>
      <dsp:spPr>
        <a:xfrm>
          <a:off x="652414" y="2826958"/>
          <a:ext cx="7577185" cy="56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81" tIns="59781" rIns="59781" bIns="59781" numCol="1" spcCol="1270" anchor="ctr" anchorCtr="0">
          <a:noAutofit/>
        </a:bodyPr>
        <a:lstStyle/>
        <a:p>
          <a:pPr marL="0" lvl="0" indent="0" algn="l" defTabSz="844550">
            <a:lnSpc>
              <a:spcPct val="90000"/>
            </a:lnSpc>
            <a:spcBef>
              <a:spcPct val="0"/>
            </a:spcBef>
            <a:spcAft>
              <a:spcPct val="35000"/>
            </a:spcAft>
            <a:buNone/>
          </a:pPr>
          <a:r>
            <a:rPr lang="nl-NL" sz="1900" kern="1200" dirty="0"/>
            <a:t>Maak het passend bij Gennep</a:t>
          </a:r>
          <a:endParaRPr lang="en-US" sz="1900" kern="1200" dirty="0"/>
        </a:p>
      </dsp:txBody>
      <dsp:txXfrm>
        <a:off x="652414" y="2826958"/>
        <a:ext cx="7577185" cy="56486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0FEBD0-D534-46CE-97F8-94D5CA098FD8}" type="datetimeFigureOut">
              <a:rPr lang="nl-NL" smtClean="0"/>
              <a:t>30-8-2023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26EFEC-AEE5-4698-9F28-3B73F59AF5F8}" type="slidenum">
              <a:rPr lang="nl-NL" smtClean="0"/>
              <a:t>‹nr.›</a:t>
            </a:fld>
            <a:endParaRPr lang="nl-NL"/>
          </a:p>
        </p:txBody>
      </p:sp>
    </p:spTree>
    <p:extLst>
      <p:ext uri="{BB962C8B-B14F-4D97-AF65-F5344CB8AC3E}">
        <p14:creationId xmlns:p14="http://schemas.microsoft.com/office/powerpoint/2010/main" val="1536906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CF5E4-8852-43AE-A5FF-756EBA37284E}" type="datetimeFigureOut">
              <a:rPr lang="nl-NL" smtClean="0"/>
              <a:t>30-8-2023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F2DF-1981-4873-B55D-45BDC043E292}" type="slidenum">
              <a:rPr lang="nl-NL" smtClean="0"/>
              <a:t>‹nr.›</a:t>
            </a:fld>
            <a:endParaRPr lang="nl-NL"/>
          </a:p>
        </p:txBody>
      </p:sp>
    </p:spTree>
    <p:extLst>
      <p:ext uri="{BB962C8B-B14F-4D97-AF65-F5344CB8AC3E}">
        <p14:creationId xmlns:p14="http://schemas.microsoft.com/office/powerpoint/2010/main" val="11816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DAF3269-569F-4F04-B7B1-CB646A0275A0}" type="slidenum">
              <a:rPr lang="nl-NL" smtClean="0"/>
              <a:t>9</a:t>
            </a:fld>
            <a:endParaRPr lang="nl-NL"/>
          </a:p>
        </p:txBody>
      </p:sp>
    </p:spTree>
    <p:extLst>
      <p:ext uri="{BB962C8B-B14F-4D97-AF65-F5344CB8AC3E}">
        <p14:creationId xmlns:p14="http://schemas.microsoft.com/office/powerpoint/2010/main" val="236761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DAF3269-569F-4F04-B7B1-CB646A0275A0}" type="slidenum">
              <a:rPr lang="nl-NL" smtClean="0"/>
              <a:t>11</a:t>
            </a:fld>
            <a:endParaRPr lang="nl-NL"/>
          </a:p>
        </p:txBody>
      </p:sp>
    </p:spTree>
    <p:extLst>
      <p:ext uri="{BB962C8B-B14F-4D97-AF65-F5344CB8AC3E}">
        <p14:creationId xmlns:p14="http://schemas.microsoft.com/office/powerpoint/2010/main" val="46315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Landschapsmuseum; virtuele tour. </a:t>
            </a:r>
          </a:p>
          <a:p>
            <a:r>
              <a:rPr lang="nl-NL" dirty="0"/>
              <a:t>We leven in het jaar 2050. </a:t>
            </a:r>
          </a:p>
          <a:p>
            <a:endParaRPr lang="nl-NL" dirty="0"/>
          </a:p>
          <a:p>
            <a:r>
              <a:rPr lang="nl-NL" dirty="0"/>
              <a:t>Museum hangt vol met schilderijen, foto’s, objecten over het </a:t>
            </a:r>
            <a:r>
              <a:rPr lang="nl-NL" dirty="0" err="1"/>
              <a:t>Maasdal</a:t>
            </a:r>
            <a:r>
              <a:rPr lang="nl-NL" dirty="0"/>
              <a:t>, de ontstaansgeschiedenis en ontwikkelingen tot op heden….</a:t>
            </a:r>
          </a:p>
          <a:p>
            <a:endParaRPr lang="nl-NL" dirty="0"/>
          </a:p>
          <a:p>
            <a:r>
              <a:rPr lang="nl-NL" dirty="0"/>
              <a:t>Een omgeving voor zover men die met één blik overziet, </a:t>
            </a:r>
          </a:p>
          <a:p>
            <a:r>
              <a:rPr lang="nl-NL" dirty="0"/>
              <a:t>Een grootschalige ruimtelijke eenheid</a:t>
            </a:r>
          </a:p>
          <a:p>
            <a:r>
              <a:rPr lang="nl-NL" dirty="0"/>
              <a:t>Structuur, dynamiek, ontwikkeling en interne samenhang</a:t>
            </a:r>
          </a:p>
          <a:p>
            <a:endParaRPr lang="nl-NL" dirty="0"/>
          </a:p>
        </p:txBody>
      </p:sp>
      <p:sp>
        <p:nvSpPr>
          <p:cNvPr id="4" name="Tijdelijke aanduiding voor dianummer 3"/>
          <p:cNvSpPr>
            <a:spLocks noGrp="1"/>
          </p:cNvSpPr>
          <p:nvPr>
            <p:ph type="sldNum" sz="quarter" idx="5"/>
          </p:nvPr>
        </p:nvSpPr>
        <p:spPr/>
        <p:txBody>
          <a:bodyPr/>
          <a:lstStyle/>
          <a:p>
            <a:fld id="{E26DDC5D-6382-4E65-BE4F-F515CDA65A59}" type="slidenum">
              <a:rPr lang="nl-NL" smtClean="0"/>
              <a:t>19</a:t>
            </a:fld>
            <a:endParaRPr lang="nl-NL"/>
          </a:p>
        </p:txBody>
      </p:sp>
    </p:spTree>
    <p:extLst>
      <p:ext uri="{BB962C8B-B14F-4D97-AF65-F5344CB8AC3E}">
        <p14:creationId xmlns:p14="http://schemas.microsoft.com/office/powerpoint/2010/main" val="3331370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t>
            </a:r>
            <a:r>
              <a:rPr lang="nl-NL" dirty="0" err="1"/>
              <a:t>Maasdal</a:t>
            </a:r>
            <a:r>
              <a:rPr lang="nl-NL" dirty="0"/>
              <a:t> is zo’n landschappelijke eenheid, uniek en onvervangbaar. </a:t>
            </a:r>
          </a:p>
          <a:p>
            <a:r>
              <a:rPr lang="nl-NL" dirty="0"/>
              <a:t>Waarden: </a:t>
            </a:r>
          </a:p>
          <a:p>
            <a:pPr marL="171450" indent="-171450">
              <a:buFontTx/>
              <a:buChar char="-"/>
            </a:pPr>
            <a:r>
              <a:rPr lang="nl-NL" dirty="0"/>
              <a:t>Biedt ruimte aan natuur, biodiversiteit en aan agrarische activiteiten, rust, recreatie. </a:t>
            </a:r>
          </a:p>
          <a:p>
            <a:pPr marL="171450" indent="-171450">
              <a:buFontTx/>
              <a:buChar char="-"/>
            </a:pPr>
            <a:r>
              <a:rPr lang="nl-NL" dirty="0"/>
              <a:t>Intrinsieke waarde</a:t>
            </a:r>
          </a:p>
          <a:p>
            <a:endParaRPr lang="nl-NL" dirty="0"/>
          </a:p>
        </p:txBody>
      </p:sp>
      <p:sp>
        <p:nvSpPr>
          <p:cNvPr id="4" name="Tijdelijke aanduiding voor dianummer 3"/>
          <p:cNvSpPr>
            <a:spLocks noGrp="1"/>
          </p:cNvSpPr>
          <p:nvPr>
            <p:ph type="sldNum" sz="quarter" idx="5"/>
          </p:nvPr>
        </p:nvSpPr>
        <p:spPr/>
        <p:txBody>
          <a:bodyPr/>
          <a:lstStyle/>
          <a:p>
            <a:fld id="{E26DDC5D-6382-4E65-BE4F-F515CDA65A59}" type="slidenum">
              <a:rPr lang="nl-NL" smtClean="0"/>
              <a:t>20</a:t>
            </a:fld>
            <a:endParaRPr lang="nl-NL"/>
          </a:p>
        </p:txBody>
      </p:sp>
    </p:spTree>
    <p:extLst>
      <p:ext uri="{BB962C8B-B14F-4D97-AF65-F5344CB8AC3E}">
        <p14:creationId xmlns:p14="http://schemas.microsoft.com/office/powerpoint/2010/main" val="352318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arenR" startAt="4"/>
            </a:pPr>
            <a:r>
              <a:rPr lang="nl-NL" dirty="0"/>
              <a:t>landschap onder druk versnippering, ruilverkaveling: </a:t>
            </a:r>
          </a:p>
          <a:p>
            <a:pPr marL="0" indent="0">
              <a:buNone/>
            </a:pPr>
            <a:r>
              <a:rPr lang="nl-NL" dirty="0"/>
              <a:t>van landschap naar “landschappelijke inpassing”. De samenhang weg. </a:t>
            </a:r>
          </a:p>
          <a:p>
            <a:pPr marL="0" indent="0">
              <a:buNone/>
            </a:pPr>
            <a:r>
              <a:rPr lang="nl-NL" dirty="0"/>
              <a:t>de illusie: het eindeloos maakbare landschap…….</a:t>
            </a:r>
          </a:p>
          <a:p>
            <a:pPr marL="0" indent="0">
              <a:buNone/>
            </a:pPr>
            <a:endParaRPr lang="nl-NL" dirty="0"/>
          </a:p>
        </p:txBody>
      </p:sp>
      <p:sp>
        <p:nvSpPr>
          <p:cNvPr id="4" name="Tijdelijke aanduiding voor dianummer 3"/>
          <p:cNvSpPr>
            <a:spLocks noGrp="1"/>
          </p:cNvSpPr>
          <p:nvPr>
            <p:ph type="sldNum" sz="quarter" idx="5"/>
          </p:nvPr>
        </p:nvSpPr>
        <p:spPr/>
        <p:txBody>
          <a:bodyPr/>
          <a:lstStyle/>
          <a:p>
            <a:fld id="{E26DDC5D-6382-4E65-BE4F-F515CDA65A59}" type="slidenum">
              <a:rPr lang="nl-NL" smtClean="0"/>
              <a:t>21</a:t>
            </a:fld>
            <a:endParaRPr lang="nl-NL"/>
          </a:p>
        </p:txBody>
      </p:sp>
    </p:spTree>
    <p:extLst>
      <p:ext uri="{BB962C8B-B14F-4D97-AF65-F5344CB8AC3E}">
        <p14:creationId xmlns:p14="http://schemas.microsoft.com/office/powerpoint/2010/main" val="304358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Gelukkig ook nog positief nieuws: </a:t>
            </a:r>
          </a:p>
          <a:p>
            <a:endParaRPr lang="nl-NL" dirty="0"/>
          </a:p>
          <a:p>
            <a:r>
              <a:rPr lang="nl-NL" dirty="0"/>
              <a:t>De gemeente Gennep voerde samen met de gemeenten Bergen en Mook en Middelaar een  ambitieus Maasheggenplan uit. Hier werd ruimte geboden aan het landschap, oude landschapselementen werden </a:t>
            </a:r>
            <a:r>
              <a:rPr lang="nl-NL" dirty="0" err="1"/>
              <a:t>teruggeplant</a:t>
            </a:r>
            <a:r>
              <a:rPr lang="nl-NL" dirty="0"/>
              <a:t>. </a:t>
            </a:r>
          </a:p>
        </p:txBody>
      </p:sp>
      <p:sp>
        <p:nvSpPr>
          <p:cNvPr id="4" name="Tijdelijke aanduiding voor dianummer 3"/>
          <p:cNvSpPr>
            <a:spLocks noGrp="1"/>
          </p:cNvSpPr>
          <p:nvPr>
            <p:ph type="sldNum" sz="quarter" idx="5"/>
          </p:nvPr>
        </p:nvSpPr>
        <p:spPr/>
        <p:txBody>
          <a:bodyPr/>
          <a:lstStyle/>
          <a:p>
            <a:fld id="{E26DDC5D-6382-4E65-BE4F-F515CDA65A59}" type="slidenum">
              <a:rPr lang="nl-NL" smtClean="0"/>
              <a:t>22</a:t>
            </a:fld>
            <a:endParaRPr lang="nl-NL"/>
          </a:p>
        </p:txBody>
      </p:sp>
    </p:spTree>
    <p:extLst>
      <p:ext uri="{BB962C8B-B14F-4D97-AF65-F5344CB8AC3E}">
        <p14:creationId xmlns:p14="http://schemas.microsoft.com/office/powerpoint/2010/main" val="188759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wordt door het museum nog onderzoek naar gedaan, naar wat hier gebeurd is. </a:t>
            </a:r>
          </a:p>
          <a:p>
            <a:endParaRPr lang="nl-NL" dirty="0"/>
          </a:p>
          <a:p>
            <a:r>
              <a:rPr lang="nl-NL" dirty="0"/>
              <a:t>Hier wordt de geschiedenis nog geschreven….  Terug naar het hier en nu</a:t>
            </a:r>
          </a:p>
        </p:txBody>
      </p:sp>
      <p:sp>
        <p:nvSpPr>
          <p:cNvPr id="4" name="Tijdelijke aanduiding voor dianummer 3"/>
          <p:cNvSpPr>
            <a:spLocks noGrp="1"/>
          </p:cNvSpPr>
          <p:nvPr>
            <p:ph type="sldNum" sz="quarter" idx="5"/>
          </p:nvPr>
        </p:nvSpPr>
        <p:spPr/>
        <p:txBody>
          <a:bodyPr/>
          <a:lstStyle/>
          <a:p>
            <a:fld id="{E26DDC5D-6382-4E65-BE4F-F515CDA65A59}" type="slidenum">
              <a:rPr lang="nl-NL" smtClean="0"/>
              <a:t>23</a:t>
            </a:fld>
            <a:endParaRPr lang="nl-NL"/>
          </a:p>
        </p:txBody>
      </p:sp>
    </p:spTree>
    <p:extLst>
      <p:ext uri="{BB962C8B-B14F-4D97-AF65-F5344CB8AC3E}">
        <p14:creationId xmlns:p14="http://schemas.microsoft.com/office/powerpoint/2010/main" val="375982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47620" indent="-247620">
              <a:buAutoNum type="arabicPeriod"/>
            </a:pPr>
            <a:r>
              <a:rPr lang="nl-NL" dirty="0"/>
              <a:t>Huidige hoogteverschillen en hydrologie als basis (subtiele hoogteverschillen in stand houden; evt. graafwerk ondiep en </a:t>
            </a:r>
            <a:r>
              <a:rPr lang="nl-NL" dirty="0" err="1"/>
              <a:t>relief</a:t>
            </a:r>
            <a:r>
              <a:rPr lang="nl-NL" dirty="0"/>
              <a:t>-volgend) </a:t>
            </a:r>
          </a:p>
          <a:p>
            <a:pPr marL="247620" indent="-247620">
              <a:buAutoNum type="arabicPeriod"/>
            </a:pPr>
            <a:r>
              <a:rPr lang="nl-NL" dirty="0"/>
              <a:t>Enerzijds Balans tussen wat het ons kost (ook welke offers we brengen) en wat het ons oplevert; anderzijds iets doen wat qua schaal past bij Gennep</a:t>
            </a:r>
          </a:p>
          <a:p>
            <a:pPr marL="247620" indent="-247620">
              <a:buAutoNum type="arabicPeriod"/>
            </a:pPr>
            <a:r>
              <a:rPr lang="nl-NL" dirty="0"/>
              <a:t>Onomkeerbaarheid: Je kunt het maar één keer…. verprutsen: grote / grootse ingrepen zijn definitief, die kun je niet meer ongedaan maken. </a:t>
            </a:r>
            <a:r>
              <a:rPr lang="nl-NL" b="1" dirty="0" err="1"/>
              <a:t>Less</a:t>
            </a:r>
            <a:r>
              <a:rPr lang="nl-NL" b="1" dirty="0"/>
              <a:t> = More</a:t>
            </a:r>
          </a:p>
          <a:p>
            <a:pPr marL="0" indent="0">
              <a:buNone/>
            </a:pPr>
            <a:endParaRPr lang="nl-NL" dirty="0"/>
          </a:p>
          <a:p>
            <a:pPr marL="0" indent="0">
              <a:buNone/>
            </a:pPr>
            <a:r>
              <a:rPr lang="nl-NL" dirty="0"/>
              <a:t>Veel wijsheid: bij twijfel niet inhalen</a:t>
            </a:r>
          </a:p>
        </p:txBody>
      </p:sp>
      <p:sp>
        <p:nvSpPr>
          <p:cNvPr id="4" name="Tijdelijke aanduiding voor dianummer 3"/>
          <p:cNvSpPr>
            <a:spLocks noGrp="1"/>
          </p:cNvSpPr>
          <p:nvPr>
            <p:ph type="sldNum" sz="quarter" idx="5"/>
          </p:nvPr>
        </p:nvSpPr>
        <p:spPr/>
        <p:txBody>
          <a:bodyPr/>
          <a:lstStyle/>
          <a:p>
            <a:fld id="{E26DDC5D-6382-4E65-BE4F-F515CDA65A59}" type="slidenum">
              <a:rPr lang="nl-NL" smtClean="0"/>
              <a:t>24</a:t>
            </a:fld>
            <a:endParaRPr lang="nl-NL"/>
          </a:p>
        </p:txBody>
      </p:sp>
    </p:spTree>
    <p:extLst>
      <p:ext uri="{BB962C8B-B14F-4D97-AF65-F5344CB8AC3E}">
        <p14:creationId xmlns:p14="http://schemas.microsoft.com/office/powerpoint/2010/main" val="1852019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ussenhoofdstu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12142" b="12142"/>
          <a:stretch/>
        </p:blipFill>
        <p:spPr bwMode="auto">
          <a:xfrm>
            <a:off x="0" y="-2"/>
            <a:ext cx="9144000" cy="4186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4408" y="267494"/>
            <a:ext cx="575660" cy="576064"/>
          </a:xfrm>
          <a:prstGeom prst="rect">
            <a:avLst/>
          </a:prstGeom>
        </p:spPr>
      </p:pic>
      <p:sp>
        <p:nvSpPr>
          <p:cNvPr id="4" name="Ondertitel 2"/>
          <p:cNvSpPr>
            <a:spLocks noGrp="1"/>
          </p:cNvSpPr>
          <p:nvPr>
            <p:ph type="subTitle" idx="1"/>
          </p:nvPr>
        </p:nvSpPr>
        <p:spPr>
          <a:xfrm>
            <a:off x="467544" y="4299942"/>
            <a:ext cx="8676456" cy="720079"/>
          </a:xfrm>
        </p:spPr>
        <p:txBody>
          <a:bodyPr>
            <a:normAutofit/>
          </a:bodyPr>
          <a:lstStyle>
            <a:lvl1pPr marL="0" indent="0" algn="l">
              <a:buNone/>
              <a:defRPr sz="2800" cap="all" baseline="0">
                <a:solidFill>
                  <a:srgbClr val="41657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293612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459581"/>
            <a:ext cx="5486400" cy="3086100"/>
          </a:xfrm>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Tree>
    <p:extLst>
      <p:ext uri="{BB962C8B-B14F-4D97-AF65-F5344CB8AC3E}">
        <p14:creationId xmlns:p14="http://schemas.microsoft.com/office/powerpoint/2010/main" val="2543944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9A4F2-FB1B-46E9-A214-AC8C77C855EC}"/>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77695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Rechthoek 2"/>
          <p:cNvSpPr/>
          <p:nvPr userDrawn="1"/>
        </p:nvSpPr>
        <p:spPr>
          <a:xfrm>
            <a:off x="0" y="4300038"/>
            <a:ext cx="9144000" cy="864000"/>
          </a:xfrm>
          <a:prstGeom prst="rect">
            <a:avLst/>
          </a:prstGeom>
          <a:solidFill>
            <a:srgbClr val="11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2000" y="4464000"/>
            <a:ext cx="971600" cy="534520"/>
          </a:xfrm>
          <a:prstGeom prst="rect">
            <a:avLst/>
          </a:prstGeom>
        </p:spPr>
      </p:pic>
      <p:sp>
        <p:nvSpPr>
          <p:cNvPr id="5" name="Titel 4"/>
          <p:cNvSpPr>
            <a:spLocks noGrp="1"/>
          </p:cNvSpPr>
          <p:nvPr>
            <p:ph type="title"/>
          </p:nvPr>
        </p:nvSpPr>
        <p:spPr>
          <a:xfrm>
            <a:off x="467544" y="-20538"/>
            <a:ext cx="7776864" cy="857250"/>
          </a:xfrm>
        </p:spPr>
        <p:txBody>
          <a:bodyPr/>
          <a:lstStyle/>
          <a:p>
            <a:r>
              <a:rPr lang="nl-NL"/>
              <a:t>Klik om stijl te bewerken</a:t>
            </a:r>
          </a:p>
        </p:txBody>
      </p:sp>
      <p:sp>
        <p:nvSpPr>
          <p:cNvPr id="7" name="Tijdelijke aanduiding voor inhoud 6"/>
          <p:cNvSpPr>
            <a:spLocks noGrp="1"/>
          </p:cNvSpPr>
          <p:nvPr>
            <p:ph sz="quarter" idx="10"/>
          </p:nvPr>
        </p:nvSpPr>
        <p:spPr>
          <a:xfrm>
            <a:off x="467544" y="915566"/>
            <a:ext cx="3600000" cy="3025775"/>
          </a:xfrm>
        </p:spPr>
        <p:txBody>
          <a:bodyPr>
            <a:normAutofit/>
          </a:bodyPr>
          <a:lstStyle>
            <a:lvl1pPr>
              <a:defRPr sz="24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6"/>
          <p:cNvSpPr>
            <a:spLocks noGrp="1"/>
          </p:cNvSpPr>
          <p:nvPr>
            <p:ph sz="quarter" idx="11"/>
          </p:nvPr>
        </p:nvSpPr>
        <p:spPr>
          <a:xfrm>
            <a:off x="4572000" y="915566"/>
            <a:ext cx="3600000" cy="3025775"/>
          </a:xfrm>
        </p:spPr>
        <p:txBody>
          <a:bodyPr>
            <a:normAutofit/>
          </a:bodyPr>
          <a:lstStyle>
            <a:lvl1pPr>
              <a:defRPr sz="24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Rechthoek 1">
            <a:extLst>
              <a:ext uri="{FF2B5EF4-FFF2-40B4-BE49-F238E27FC236}">
                <a16:creationId xmlns:a16="http://schemas.microsoft.com/office/drawing/2014/main" id="{154438DA-F28B-44F7-A726-89DDD465AF4B}"/>
              </a:ext>
            </a:extLst>
          </p:cNvPr>
          <p:cNvSpPr/>
          <p:nvPr userDrawn="1"/>
        </p:nvSpPr>
        <p:spPr>
          <a:xfrm>
            <a:off x="8265984" y="173984"/>
            <a:ext cx="64807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381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_beeldvullend">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a:xfrm>
            <a:off x="0" y="1"/>
            <a:ext cx="9144000" cy="5143500"/>
          </a:xfrm>
        </p:spPr>
        <p:txBody>
          <a:bodyPr anchor="ctr">
            <a:normAutofit/>
          </a:bodyPr>
          <a:lstStyle>
            <a:lvl1pPr marL="0" indent="0" algn="ctr">
              <a:buNone/>
              <a:defRPr sz="16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5412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vierkant">
    <p:spTree>
      <p:nvGrpSpPr>
        <p:cNvPr id="1" name=""/>
        <p:cNvGrpSpPr/>
        <p:nvPr/>
      </p:nvGrpSpPr>
      <p:grpSpPr>
        <a:xfrm>
          <a:off x="0" y="0"/>
          <a:ext cx="0" cy="0"/>
          <a:chOff x="0" y="0"/>
          <a:chExt cx="0" cy="0"/>
        </a:xfrm>
      </p:grpSpPr>
      <p:sp>
        <p:nvSpPr>
          <p:cNvPr id="2" name="Tijdelijke aanduiding voor afbeelding 8"/>
          <p:cNvSpPr>
            <a:spLocks noGrp="1"/>
          </p:cNvSpPr>
          <p:nvPr>
            <p:ph type="pic" sz="quarter" idx="10"/>
          </p:nvPr>
        </p:nvSpPr>
        <p:spPr>
          <a:xfrm>
            <a:off x="-2424" y="0"/>
            <a:ext cx="5144400" cy="5143500"/>
          </a:xfrm>
        </p:spPr>
        <p:txBody>
          <a:bodyPr anchor="ctr"/>
          <a:lstStyle>
            <a:lvl1pPr marL="0" indent="0" algn="ctr">
              <a:buNone/>
              <a:defRPr/>
            </a:lvl1pPr>
          </a:lstStyle>
          <a:p>
            <a:r>
              <a:rPr lang="nl-NL"/>
              <a:t>Klik op het pictogram als u een afbeelding wilt toevoegen</a:t>
            </a:r>
            <a:endParaRPr lang="nl-NL" dirty="0"/>
          </a:p>
        </p:txBody>
      </p:sp>
      <p:sp>
        <p:nvSpPr>
          <p:cNvPr id="4" name="Tijdelijke aanduiding voor tekst 3"/>
          <p:cNvSpPr>
            <a:spLocks noGrp="1"/>
          </p:cNvSpPr>
          <p:nvPr>
            <p:ph type="body" sz="quarter" idx="11"/>
          </p:nvPr>
        </p:nvSpPr>
        <p:spPr>
          <a:xfrm>
            <a:off x="5400000" y="1080000"/>
            <a:ext cx="3456000" cy="3219942"/>
          </a:xfrm>
        </p:spPr>
        <p:txBody>
          <a:bodyPr/>
          <a:lstStyle>
            <a:lvl1pPr marL="0" indent="0">
              <a:buNone/>
              <a:defRPr/>
            </a:lvl1pPr>
          </a:lstStyle>
          <a:p>
            <a:pPr lvl="0"/>
            <a:r>
              <a:rPr lang="nl-NL"/>
              <a:t>Klikken om de tekststijl van het model te bewerken</a:t>
            </a:r>
          </a:p>
        </p:txBody>
      </p:sp>
    </p:spTree>
    <p:extLst>
      <p:ext uri="{BB962C8B-B14F-4D97-AF65-F5344CB8AC3E}">
        <p14:creationId xmlns:p14="http://schemas.microsoft.com/office/powerpoint/2010/main" val="426615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afbeeldingen + tekst">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0"/>
          </p:nvPr>
        </p:nvSpPr>
        <p:spPr>
          <a:xfrm>
            <a:off x="539552" y="771550"/>
            <a:ext cx="1800000" cy="1800000"/>
          </a:xfrm>
        </p:spPr>
        <p:txBody>
          <a:bodyPr anchor="ctr">
            <a:normAutofit/>
          </a:bodyPr>
          <a:lstStyle>
            <a:lvl1pPr marL="0" indent="0" algn="ctr">
              <a:buNone/>
              <a:defRPr sz="1400"/>
            </a:lvl1pPr>
          </a:lstStyle>
          <a:p>
            <a:r>
              <a:rPr lang="nl-NL"/>
              <a:t>Klik op het pictogram als u een afbeelding wilt toevoegen</a:t>
            </a:r>
            <a:endParaRPr lang="nl-NL" dirty="0"/>
          </a:p>
        </p:txBody>
      </p:sp>
      <p:sp>
        <p:nvSpPr>
          <p:cNvPr id="8" name="Tijdelijke aanduiding voor afbeelding 6"/>
          <p:cNvSpPr>
            <a:spLocks noGrp="1"/>
          </p:cNvSpPr>
          <p:nvPr>
            <p:ph type="pic" sz="quarter" idx="11"/>
          </p:nvPr>
        </p:nvSpPr>
        <p:spPr>
          <a:xfrm>
            <a:off x="539552" y="2859782"/>
            <a:ext cx="1800000" cy="1800000"/>
          </a:xfrm>
        </p:spPr>
        <p:txBody>
          <a:bodyPr anchor="ctr">
            <a:normAutofit/>
          </a:bodyPr>
          <a:lstStyle>
            <a:lvl1pPr marL="0" indent="0" algn="ctr">
              <a:buNone/>
              <a:defRPr sz="1400"/>
            </a:lvl1pPr>
          </a:lstStyle>
          <a:p>
            <a:r>
              <a:rPr lang="nl-NL"/>
              <a:t>Klik op het pictogram als u een afbeelding wilt toevoegen</a:t>
            </a:r>
            <a:endParaRPr lang="nl-NL" dirty="0"/>
          </a:p>
        </p:txBody>
      </p:sp>
      <p:sp>
        <p:nvSpPr>
          <p:cNvPr id="9" name="Tijdelijke aanduiding voor afbeelding 6"/>
          <p:cNvSpPr>
            <a:spLocks noGrp="1"/>
          </p:cNvSpPr>
          <p:nvPr>
            <p:ph type="pic" sz="quarter" idx="12"/>
          </p:nvPr>
        </p:nvSpPr>
        <p:spPr>
          <a:xfrm>
            <a:off x="2699792" y="771550"/>
            <a:ext cx="1800000" cy="1800000"/>
          </a:xfrm>
        </p:spPr>
        <p:txBody>
          <a:bodyPr anchor="ctr">
            <a:normAutofit/>
          </a:bodyPr>
          <a:lstStyle>
            <a:lvl1pPr marL="0" indent="0" algn="ctr">
              <a:buNone/>
              <a:defRPr sz="1400"/>
            </a:lvl1pPr>
          </a:lstStyle>
          <a:p>
            <a:r>
              <a:rPr lang="nl-NL"/>
              <a:t>Klik op het pictogram als u een afbeelding wilt toevoegen</a:t>
            </a:r>
            <a:endParaRPr lang="nl-NL" dirty="0"/>
          </a:p>
        </p:txBody>
      </p:sp>
      <p:sp>
        <p:nvSpPr>
          <p:cNvPr id="10" name="Tijdelijke aanduiding voor afbeelding 6"/>
          <p:cNvSpPr>
            <a:spLocks noGrp="1"/>
          </p:cNvSpPr>
          <p:nvPr>
            <p:ph type="pic" sz="quarter" idx="13"/>
          </p:nvPr>
        </p:nvSpPr>
        <p:spPr>
          <a:xfrm>
            <a:off x="2699792" y="2859782"/>
            <a:ext cx="1800000" cy="1800000"/>
          </a:xfrm>
        </p:spPr>
        <p:txBody>
          <a:bodyPr anchor="ctr">
            <a:normAutofit/>
          </a:bodyPr>
          <a:lstStyle>
            <a:lvl1pPr marL="0" indent="0" algn="ctr">
              <a:buNone/>
              <a:defRPr sz="1400"/>
            </a:lvl1pPr>
          </a:lstStyle>
          <a:p>
            <a:r>
              <a:rPr lang="nl-NL"/>
              <a:t>Klik op het pictogram als u een afbeelding wilt toevoegen</a:t>
            </a:r>
            <a:endParaRPr lang="nl-NL" dirty="0"/>
          </a:p>
        </p:txBody>
      </p:sp>
      <p:sp>
        <p:nvSpPr>
          <p:cNvPr id="12" name="Tijdelijke aanduiding voor tekst 11"/>
          <p:cNvSpPr>
            <a:spLocks noGrp="1"/>
          </p:cNvSpPr>
          <p:nvPr>
            <p:ph type="body" sz="quarter" idx="14"/>
          </p:nvPr>
        </p:nvSpPr>
        <p:spPr>
          <a:xfrm>
            <a:off x="4787900" y="1058863"/>
            <a:ext cx="4105275" cy="3313112"/>
          </a:xfrm>
        </p:spPr>
        <p:txBody>
          <a:bodyPr>
            <a:normAutofit/>
          </a:bodyPr>
          <a:lstStyle>
            <a:lvl1pPr marL="0" indent="0">
              <a:buNone/>
              <a:defRPr sz="2400"/>
            </a:lvl1pPr>
          </a:lstStyle>
          <a:p>
            <a:pPr lvl="0"/>
            <a:r>
              <a:rPr lang="nl-NL"/>
              <a:t>Klikken om de tekststijl van het model te bewerken</a:t>
            </a:r>
          </a:p>
        </p:txBody>
      </p:sp>
      <p:sp>
        <p:nvSpPr>
          <p:cNvPr id="13" name="Ondertitel 2"/>
          <p:cNvSpPr>
            <a:spLocks noGrp="1"/>
          </p:cNvSpPr>
          <p:nvPr>
            <p:ph type="subTitle" idx="1"/>
          </p:nvPr>
        </p:nvSpPr>
        <p:spPr>
          <a:xfrm>
            <a:off x="395536" y="180000"/>
            <a:ext cx="7920880" cy="720080"/>
          </a:xfrm>
        </p:spPr>
        <p:txBody>
          <a:bodyPr>
            <a:normAutofit/>
          </a:bodyPr>
          <a:lstStyle>
            <a:lvl1pPr marL="0" indent="0" algn="l">
              <a:buNone/>
              <a:defRPr sz="2400" cap="all" baseline="0">
                <a:solidFill>
                  <a:srgbClr val="41657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392476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3600"/>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marL="342900" indent="-342900">
              <a:buClr>
                <a:srgbClr val="C8972A"/>
              </a:buClr>
              <a:buFont typeface="Wingdings" panose="05000000000000000000" pitchFamily="2" charset="2"/>
              <a:buChar char="v"/>
              <a:defRPr/>
            </a:lvl1pPr>
            <a:lvl2pPr marL="742950" indent="-285750">
              <a:buClr>
                <a:srgbClr val="C8972A"/>
              </a:buClr>
              <a:buFont typeface="Wingdings" panose="05000000000000000000" pitchFamily="2" charset="2"/>
              <a:buChar char="§"/>
              <a:defRPr/>
            </a:lvl2pPr>
            <a:lvl3pPr marL="1143000" indent="-228600">
              <a:buClr>
                <a:srgbClr val="C8972A"/>
              </a:buClr>
              <a:buFont typeface="Arial" panose="020B0604020202020204" pitchFamily="34" charset="0"/>
              <a:buChar char="•"/>
              <a:defRPr/>
            </a:lvl3pPr>
            <a:lvl4pPr marL="1600200" indent="-228600">
              <a:buClr>
                <a:srgbClr val="C8972A"/>
              </a:buClr>
              <a:buFont typeface="Calibri" panose="020F0502020204030204" pitchFamily="34" charset="0"/>
              <a:buChar char="×"/>
              <a:defRPr/>
            </a:lvl4pPr>
            <a:lvl5pPr marL="2057400" indent="-228600">
              <a:buClr>
                <a:srgbClr val="C8972A"/>
              </a:buClr>
              <a:buFont typeface="Arial" panose="020B0604020202020204" pitchFamily="34" charset="0"/>
              <a:buChar cha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15088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539552" y="3075806"/>
            <a:ext cx="7920880" cy="1314450"/>
          </a:xfrm>
        </p:spPr>
        <p:txBody>
          <a:bodyPr>
            <a:normAutofit/>
          </a:bodyPr>
          <a:lstStyle>
            <a:lvl1pPr marL="0" indent="0" algn="ctr">
              <a:buNone/>
              <a:defRPr sz="2800" cap="all" baseline="0">
                <a:solidFill>
                  <a:srgbClr val="416575"/>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7" name="Titel 6"/>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38256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8411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02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7544" y="205979"/>
            <a:ext cx="7776864" cy="85725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pic>
        <p:nvPicPr>
          <p:cNvPr id="7" name="Afbeelding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34000" y="270000"/>
            <a:ext cx="539621" cy="540000"/>
          </a:xfrm>
          <a:prstGeom prst="rect">
            <a:avLst/>
          </a:prstGeom>
        </p:spPr>
      </p:pic>
      <p:pic>
        <p:nvPicPr>
          <p:cNvPr id="8" name="Afbeelding 7"/>
          <p:cNvPicPr>
            <a:picLocks noChangeAspect="1"/>
          </p:cNvPicPr>
          <p:nvPr userDrawn="1"/>
        </p:nvPicPr>
        <p:blipFill rotWithShape="1">
          <a:blip r:embed="rId14" cstate="print">
            <a:extLst>
              <a:ext uri="{28A0092B-C50C-407E-A947-70E740481C1C}">
                <a14:useLocalDpi xmlns:a14="http://schemas.microsoft.com/office/drawing/2010/main" val="0"/>
              </a:ext>
            </a:extLst>
          </a:blip>
          <a:srcRect r="44722"/>
          <a:stretch/>
        </p:blipFill>
        <p:spPr>
          <a:xfrm>
            <a:off x="0" y="4587974"/>
            <a:ext cx="9144000" cy="340885"/>
          </a:xfrm>
          <a:prstGeom prst="rect">
            <a:avLst/>
          </a:prstGeom>
        </p:spPr>
      </p:pic>
    </p:spTree>
    <p:extLst>
      <p:ext uri="{BB962C8B-B14F-4D97-AF65-F5344CB8AC3E}">
        <p14:creationId xmlns:p14="http://schemas.microsoft.com/office/powerpoint/2010/main" val="2429468802"/>
      </p:ext>
    </p:extLst>
  </p:cSld>
  <p:clrMap bg1="lt1" tx1="dk1" bg2="lt2" tx2="dk2" accent1="accent1" accent2="accent2" accent3="accent3" accent4="accent4" accent5="accent5" accent6="accent6" hlink="hlink" folHlink="folHlink"/>
  <p:sldLayoutIdLst>
    <p:sldLayoutId id="2147483659" r:id="rId1"/>
    <p:sldLayoutId id="2147483662" r:id="rId2"/>
    <p:sldLayoutId id="2147483661" r:id="rId3"/>
    <p:sldLayoutId id="2147483658" r:id="rId4"/>
    <p:sldLayoutId id="2147483660" r:id="rId5"/>
    <p:sldLayoutId id="2147483650" r:id="rId6"/>
    <p:sldLayoutId id="2147483649" r:id="rId7"/>
    <p:sldLayoutId id="2147483652" r:id="rId8"/>
    <p:sldLayoutId id="2147483654" r:id="rId9"/>
    <p:sldLayoutId id="2147483657" r:id="rId10"/>
    <p:sldLayoutId id="2147483663" r:id="rId11"/>
  </p:sldLayoutIdLst>
  <p:txStyles>
    <p:titleStyle>
      <a:lvl1pPr algn="l" defTabSz="914400" rtl="0" eaLnBrk="1" latinLnBrk="0" hangingPunct="1">
        <a:spcBef>
          <a:spcPct val="0"/>
        </a:spcBef>
        <a:buNone/>
        <a:defRPr sz="4000" b="1" kern="1200">
          <a:solidFill>
            <a:srgbClr val="113E5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914400" rtl="0" eaLnBrk="1" latinLnBrk="0" hangingPunct="1">
        <a:spcBef>
          <a:spcPct val="20000"/>
        </a:spcBef>
        <a:buClr>
          <a:srgbClr val="C8972A"/>
        </a:buClr>
        <a:buSzPct val="75000"/>
        <a:buFont typeface="Wingdings" panose="05000000000000000000" pitchFamily="2" charset="2"/>
        <a:buChar char="v"/>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8972A"/>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8972A"/>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8972A"/>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8972A"/>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142" b="12142"/>
          <a:stretch/>
        </p:blipFill>
        <p:spPr bwMode="auto">
          <a:xfrm>
            <a:off x="0" y="-2"/>
            <a:ext cx="9144000" cy="4186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5"/>
          <p:cNvSpPr>
            <a:spLocks noGrp="1"/>
          </p:cNvSpPr>
          <p:nvPr>
            <p:ph type="title" idx="4294967295"/>
          </p:nvPr>
        </p:nvSpPr>
        <p:spPr>
          <a:xfrm>
            <a:off x="0" y="4186563"/>
            <a:ext cx="9144000" cy="925437"/>
          </a:xfrm>
          <a:solidFill>
            <a:schemeClr val="bg1"/>
          </a:solidFill>
        </p:spPr>
        <p:txBody>
          <a:bodyPr lIns="0" tIns="0" rIns="396000" bIns="0">
            <a:normAutofit fontScale="90000"/>
          </a:bodyPr>
          <a:lstStyle/>
          <a:p>
            <a:pPr algn="r"/>
            <a:r>
              <a:rPr lang="nl-NL" sz="3200" dirty="0"/>
              <a:t>Toekomstperspectief </a:t>
            </a:r>
            <a:r>
              <a:rPr lang="nl-NL" sz="3200" dirty="0" err="1"/>
              <a:t>Maaskemp</a:t>
            </a:r>
            <a:r>
              <a:rPr lang="nl-NL" sz="3200" dirty="0"/>
              <a:t> </a:t>
            </a:r>
            <a:br>
              <a:rPr lang="nl-NL" sz="3200" dirty="0"/>
            </a:br>
            <a:r>
              <a:rPr lang="nl-NL" sz="3200" i="1" dirty="0"/>
              <a:t>werkconferentie</a:t>
            </a:r>
            <a:r>
              <a:rPr lang="nl-NL" sz="3200" dirty="0"/>
              <a:t> 3 juli 2023</a:t>
            </a:r>
            <a:endParaRPr lang="nl-NL" sz="3200" i="1" dirty="0"/>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27" y="987574"/>
            <a:ext cx="2608658" cy="1435137"/>
          </a:xfrm>
          <a:prstGeom prst="rect">
            <a:avLst/>
          </a:prstGeom>
        </p:spPr>
      </p:pic>
    </p:spTree>
    <p:extLst>
      <p:ext uri="{BB962C8B-B14F-4D97-AF65-F5344CB8AC3E}">
        <p14:creationId xmlns:p14="http://schemas.microsoft.com/office/powerpoint/2010/main" val="290775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buitenshuis, hemel, landschap, gras&#10;&#10;Automatisch gegenereerde beschrijving">
            <a:extLst>
              <a:ext uri="{FF2B5EF4-FFF2-40B4-BE49-F238E27FC236}">
                <a16:creationId xmlns:a16="http://schemas.microsoft.com/office/drawing/2014/main" id="{B80E0799-0F80-C499-E7DD-B0EFB815EAE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8906" b="28906"/>
          <a:stretch>
            <a:fillRect/>
          </a:stretch>
        </p:blipFill>
        <p:spPr>
          <a:xfrm>
            <a:off x="87600" y="49277"/>
            <a:ext cx="4282699" cy="2409018"/>
          </a:xfrm>
        </p:spPr>
      </p:pic>
      <p:pic>
        <p:nvPicPr>
          <p:cNvPr id="5" name="Afbeelding 4">
            <a:extLst>
              <a:ext uri="{FF2B5EF4-FFF2-40B4-BE49-F238E27FC236}">
                <a16:creationId xmlns:a16="http://schemas.microsoft.com/office/drawing/2014/main" id="{B9A0C005-DE99-2CFA-C425-AEBBD503085F}"/>
              </a:ext>
            </a:extLst>
          </p:cNvPr>
          <p:cNvPicPr>
            <a:picLocks noChangeAspect="1"/>
          </p:cNvPicPr>
          <p:nvPr/>
        </p:nvPicPr>
        <p:blipFill>
          <a:blip r:embed="rId3"/>
          <a:stretch>
            <a:fillRect/>
          </a:stretch>
        </p:blipFill>
        <p:spPr>
          <a:xfrm>
            <a:off x="4452886" y="62565"/>
            <a:ext cx="4439594" cy="2383092"/>
          </a:xfrm>
          <a:prstGeom prst="rect">
            <a:avLst/>
          </a:prstGeom>
        </p:spPr>
      </p:pic>
      <p:pic>
        <p:nvPicPr>
          <p:cNvPr id="6" name="Afbeelding 5">
            <a:extLst>
              <a:ext uri="{FF2B5EF4-FFF2-40B4-BE49-F238E27FC236}">
                <a16:creationId xmlns:a16="http://schemas.microsoft.com/office/drawing/2014/main" id="{D1E5A6CE-F292-0A7D-6F94-2912BB1F4457}"/>
              </a:ext>
            </a:extLst>
          </p:cNvPr>
          <p:cNvPicPr>
            <a:picLocks noChangeAspect="1"/>
          </p:cNvPicPr>
          <p:nvPr/>
        </p:nvPicPr>
        <p:blipFill>
          <a:blip r:embed="rId4"/>
          <a:stretch>
            <a:fillRect/>
          </a:stretch>
        </p:blipFill>
        <p:spPr>
          <a:xfrm>
            <a:off x="87601" y="2571750"/>
            <a:ext cx="4282699" cy="2500727"/>
          </a:xfrm>
          <a:prstGeom prst="rect">
            <a:avLst/>
          </a:prstGeom>
        </p:spPr>
      </p:pic>
      <p:pic>
        <p:nvPicPr>
          <p:cNvPr id="7" name="Afbeelding 6">
            <a:extLst>
              <a:ext uri="{FF2B5EF4-FFF2-40B4-BE49-F238E27FC236}">
                <a16:creationId xmlns:a16="http://schemas.microsoft.com/office/drawing/2014/main" id="{3FA83357-A37B-C432-6549-48E5E944C3C6}"/>
              </a:ext>
            </a:extLst>
          </p:cNvPr>
          <p:cNvPicPr>
            <a:picLocks noChangeAspect="1"/>
          </p:cNvPicPr>
          <p:nvPr/>
        </p:nvPicPr>
        <p:blipFill>
          <a:blip r:embed="rId5"/>
          <a:stretch>
            <a:fillRect/>
          </a:stretch>
        </p:blipFill>
        <p:spPr>
          <a:xfrm>
            <a:off x="4452887" y="2571750"/>
            <a:ext cx="4515516" cy="2500727"/>
          </a:xfrm>
          <a:prstGeom prst="rect">
            <a:avLst/>
          </a:prstGeom>
        </p:spPr>
      </p:pic>
    </p:spTree>
    <p:extLst>
      <p:ext uri="{BB962C8B-B14F-4D97-AF65-F5344CB8AC3E}">
        <p14:creationId xmlns:p14="http://schemas.microsoft.com/office/powerpoint/2010/main" val="61960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F1E8BD1-B6E2-927E-9A2F-FDD556249C6D}"/>
              </a:ext>
            </a:extLst>
          </p:cNvPr>
          <p:cNvPicPr>
            <a:picLocks noChangeAspect="1"/>
          </p:cNvPicPr>
          <p:nvPr/>
        </p:nvPicPr>
        <p:blipFill>
          <a:blip r:embed="rId3"/>
          <a:stretch>
            <a:fillRect/>
          </a:stretch>
        </p:blipFill>
        <p:spPr>
          <a:xfrm>
            <a:off x="611560" y="2961438"/>
            <a:ext cx="7815749" cy="2133785"/>
          </a:xfrm>
          <a:prstGeom prst="rect">
            <a:avLst/>
          </a:prstGeom>
        </p:spPr>
      </p:pic>
      <p:pic>
        <p:nvPicPr>
          <p:cNvPr id="13" name="Afbeelding 12">
            <a:extLst>
              <a:ext uri="{FF2B5EF4-FFF2-40B4-BE49-F238E27FC236}">
                <a16:creationId xmlns:a16="http://schemas.microsoft.com/office/drawing/2014/main" id="{5A3FABE0-C781-4B22-83B1-DFC89A7C7B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0670" y="158886"/>
            <a:ext cx="3927235" cy="2552030"/>
          </a:xfrm>
          <a:prstGeom prst="rect">
            <a:avLst/>
          </a:prstGeom>
        </p:spPr>
      </p:pic>
      <p:pic>
        <p:nvPicPr>
          <p:cNvPr id="11" name="Afbeelding 10">
            <a:extLst>
              <a:ext uri="{FF2B5EF4-FFF2-40B4-BE49-F238E27FC236}">
                <a16:creationId xmlns:a16="http://schemas.microsoft.com/office/drawing/2014/main" id="{C1C75CC0-FE1F-4DE6-A118-2B3E1FBC766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51169" y="167714"/>
            <a:ext cx="4612161" cy="2552030"/>
          </a:xfrm>
          <a:prstGeom prst="rect">
            <a:avLst/>
          </a:prstGeom>
        </p:spPr>
      </p:pic>
      <p:sp>
        <p:nvSpPr>
          <p:cNvPr id="7" name="Tekstvak 6">
            <a:extLst>
              <a:ext uri="{FF2B5EF4-FFF2-40B4-BE49-F238E27FC236}">
                <a16:creationId xmlns:a16="http://schemas.microsoft.com/office/drawing/2014/main" id="{BA133762-1E6A-4EF2-9D1F-F5B79B020A36}"/>
              </a:ext>
            </a:extLst>
          </p:cNvPr>
          <p:cNvSpPr txBox="1"/>
          <p:nvPr/>
        </p:nvSpPr>
        <p:spPr>
          <a:xfrm>
            <a:off x="251520" y="2482972"/>
            <a:ext cx="4510088" cy="253916"/>
          </a:xfrm>
          <a:prstGeom prst="rect">
            <a:avLst/>
          </a:prstGeom>
          <a:noFill/>
        </p:spPr>
        <p:txBody>
          <a:bodyPr wrap="square" rtlCol="0">
            <a:spAutoFit/>
          </a:bodyPr>
          <a:lstStyle/>
          <a:p>
            <a:pPr defTabSz="685800">
              <a:defRPr/>
            </a:pPr>
            <a:r>
              <a:rPr lang="nl-NL" sz="1050" b="1" dirty="0">
                <a:solidFill>
                  <a:schemeClr val="bg1"/>
                </a:solidFill>
                <a:latin typeface="Calibri" panose="020F0502020204030204"/>
              </a:rPr>
              <a:t>Stuwwal en uitgestrekte bossen </a:t>
            </a:r>
            <a:r>
              <a:rPr lang="nl-NL" sz="1050" b="1" dirty="0" err="1">
                <a:solidFill>
                  <a:schemeClr val="bg1"/>
                </a:solidFill>
                <a:latin typeface="Calibri" panose="020F0502020204030204"/>
              </a:rPr>
              <a:t>Reichswald</a:t>
            </a:r>
            <a:endParaRPr lang="nl-NL" sz="1050" dirty="0">
              <a:solidFill>
                <a:schemeClr val="bg1"/>
              </a:solidFill>
              <a:latin typeface="Calibri" panose="020F0502020204030204"/>
            </a:endParaRPr>
          </a:p>
        </p:txBody>
      </p:sp>
      <p:sp>
        <p:nvSpPr>
          <p:cNvPr id="8" name="Tekstvak 7">
            <a:extLst>
              <a:ext uri="{FF2B5EF4-FFF2-40B4-BE49-F238E27FC236}">
                <a16:creationId xmlns:a16="http://schemas.microsoft.com/office/drawing/2014/main" id="{39D08317-A019-40DD-9D6B-DD06C17D2E2D}"/>
              </a:ext>
            </a:extLst>
          </p:cNvPr>
          <p:cNvSpPr txBox="1"/>
          <p:nvPr/>
        </p:nvSpPr>
        <p:spPr>
          <a:xfrm>
            <a:off x="4368612" y="2508030"/>
            <a:ext cx="3679508" cy="253916"/>
          </a:xfrm>
          <a:prstGeom prst="rect">
            <a:avLst/>
          </a:prstGeom>
          <a:noFill/>
        </p:spPr>
        <p:txBody>
          <a:bodyPr wrap="square" rtlCol="0">
            <a:spAutoFit/>
          </a:bodyPr>
          <a:lstStyle/>
          <a:p>
            <a:pPr lvl="0">
              <a:defRPr/>
            </a:pPr>
            <a:r>
              <a:rPr lang="nl-NL" sz="1050" b="1" dirty="0">
                <a:solidFill>
                  <a:schemeClr val="bg1"/>
                </a:solidFill>
                <a:latin typeface="Calibri" panose="020F0502020204030204"/>
              </a:rPr>
              <a:t>Gebrande Kamp</a:t>
            </a:r>
            <a:endParaRPr lang="nl-NL" sz="1050" dirty="0">
              <a:solidFill>
                <a:schemeClr val="bg1"/>
              </a:solidFill>
              <a:latin typeface="Calibri" panose="020F0502020204030204"/>
            </a:endParaRPr>
          </a:p>
        </p:txBody>
      </p:sp>
      <p:sp>
        <p:nvSpPr>
          <p:cNvPr id="2" name="Tijdelijke aanduiding voor dianummer 1">
            <a:extLst>
              <a:ext uri="{FF2B5EF4-FFF2-40B4-BE49-F238E27FC236}">
                <a16:creationId xmlns:a16="http://schemas.microsoft.com/office/drawing/2014/main" id="{6BADFD3C-CC4D-4605-9966-982DE491693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40AB21-BD98-4448-AF37-371953E3FA02}" type="slidenum">
              <a:rPr lang="nl-NL" smtClean="0"/>
              <a:pPr/>
              <a:t>11</a:t>
            </a:fld>
            <a:endParaRPr lang="nl-NL"/>
          </a:p>
        </p:txBody>
      </p:sp>
      <p:pic>
        <p:nvPicPr>
          <p:cNvPr id="16" name="Afbeelding 15">
            <a:extLst>
              <a:ext uri="{FF2B5EF4-FFF2-40B4-BE49-F238E27FC236}">
                <a16:creationId xmlns:a16="http://schemas.microsoft.com/office/drawing/2014/main" id="{CD651B1D-2255-D9EE-E0FB-8D6A23892014}"/>
              </a:ext>
            </a:extLst>
          </p:cNvPr>
          <p:cNvPicPr>
            <a:picLocks noChangeAspect="1"/>
          </p:cNvPicPr>
          <p:nvPr/>
        </p:nvPicPr>
        <p:blipFill>
          <a:blip r:embed="rId6"/>
          <a:stretch>
            <a:fillRect/>
          </a:stretch>
        </p:blipFill>
        <p:spPr>
          <a:xfrm>
            <a:off x="579440" y="4833744"/>
            <a:ext cx="5492972" cy="286537"/>
          </a:xfrm>
          <a:prstGeom prst="rect">
            <a:avLst/>
          </a:prstGeom>
        </p:spPr>
      </p:pic>
    </p:spTree>
    <p:extLst>
      <p:ext uri="{BB962C8B-B14F-4D97-AF65-F5344CB8AC3E}">
        <p14:creationId xmlns:p14="http://schemas.microsoft.com/office/powerpoint/2010/main" val="3261865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F9B9E-073A-17B2-3D95-BB80FB37E1F8}"/>
              </a:ext>
            </a:extLst>
          </p:cNvPr>
          <p:cNvSpPr>
            <a:spLocks noGrp="1"/>
          </p:cNvSpPr>
          <p:nvPr>
            <p:ph type="title"/>
          </p:nvPr>
        </p:nvSpPr>
        <p:spPr/>
        <p:txBody>
          <a:bodyPr>
            <a:normAutofit fontScale="90000"/>
          </a:bodyPr>
          <a:lstStyle/>
          <a:p>
            <a:r>
              <a:rPr lang="nl-NL" dirty="0"/>
              <a:t>Raadsinformatiebijeenkomst </a:t>
            </a:r>
            <a:br>
              <a:rPr lang="nl-NL" dirty="0"/>
            </a:br>
            <a:r>
              <a:rPr lang="nl-NL" dirty="0"/>
              <a:t>20 maart 2023</a:t>
            </a:r>
          </a:p>
        </p:txBody>
      </p:sp>
      <p:sp>
        <p:nvSpPr>
          <p:cNvPr id="3" name="Tijdelijke aanduiding voor inhoud 2">
            <a:extLst>
              <a:ext uri="{FF2B5EF4-FFF2-40B4-BE49-F238E27FC236}">
                <a16:creationId xmlns:a16="http://schemas.microsoft.com/office/drawing/2014/main" id="{1E1BCE5E-6219-8D29-F844-E3AEC200F954}"/>
              </a:ext>
            </a:extLst>
          </p:cNvPr>
          <p:cNvSpPr>
            <a:spLocks noGrp="1"/>
          </p:cNvSpPr>
          <p:nvPr>
            <p:ph idx="1"/>
          </p:nvPr>
        </p:nvSpPr>
        <p:spPr>
          <a:xfrm>
            <a:off x="457200" y="1203598"/>
            <a:ext cx="8229600" cy="3672408"/>
          </a:xfrm>
        </p:spPr>
        <p:txBody>
          <a:bodyPr>
            <a:normAutofit fontScale="25000" lnSpcReduction="20000"/>
          </a:bodyPr>
          <a:lstStyle/>
          <a:p>
            <a:pPr marL="0" indent="0">
              <a:buNone/>
            </a:pPr>
            <a:r>
              <a:rPr lang="nl-NL" sz="8000" dirty="0">
                <a:solidFill>
                  <a:srgbClr val="113E52"/>
                </a:solidFill>
              </a:rPr>
              <a:t>Reacties, sterk vereenvoudigd:</a:t>
            </a:r>
          </a:p>
          <a:p>
            <a:r>
              <a:rPr lang="nl-NL" sz="7200" dirty="0">
                <a:solidFill>
                  <a:srgbClr val="113E52"/>
                </a:solidFill>
              </a:rPr>
              <a:t>Erfgoed als vliegwiel voor ruimtelijke ontwikkeling </a:t>
            </a:r>
          </a:p>
          <a:p>
            <a:r>
              <a:rPr lang="nl-NL" sz="7200" dirty="0">
                <a:solidFill>
                  <a:srgbClr val="113E52"/>
                </a:solidFill>
              </a:rPr>
              <a:t>Relatie met het Genneper Huys, vestingstad Gennep en Maas</a:t>
            </a:r>
          </a:p>
          <a:p>
            <a:r>
              <a:rPr lang="nl-NL" sz="7200" dirty="0">
                <a:solidFill>
                  <a:srgbClr val="113E52"/>
                </a:solidFill>
              </a:rPr>
              <a:t>Kansen voor economische ontwikkeling en vergroten waterbeleving</a:t>
            </a:r>
          </a:p>
          <a:p>
            <a:r>
              <a:rPr lang="nl-NL" sz="7200" dirty="0">
                <a:solidFill>
                  <a:srgbClr val="113E52"/>
                </a:solidFill>
              </a:rPr>
              <a:t>Zorg bij agrariërs om verlies landbouwgrond</a:t>
            </a:r>
          </a:p>
          <a:p>
            <a:r>
              <a:rPr lang="nl-NL" sz="7200" dirty="0">
                <a:solidFill>
                  <a:srgbClr val="113E52"/>
                </a:solidFill>
              </a:rPr>
              <a:t>Doortrekken recreatief-toeristische verbindingen</a:t>
            </a:r>
          </a:p>
          <a:p>
            <a:r>
              <a:rPr lang="nl-NL" sz="7200" dirty="0">
                <a:solidFill>
                  <a:srgbClr val="113E52"/>
                </a:solidFill>
              </a:rPr>
              <a:t>Landschap herbergt historie die niet verloren mag gaan en kans voor Maasheggen</a:t>
            </a:r>
          </a:p>
          <a:p>
            <a:r>
              <a:rPr lang="nl-NL" sz="7200" dirty="0">
                <a:solidFill>
                  <a:srgbClr val="113E52"/>
                </a:solidFill>
              </a:rPr>
              <a:t>Behoud (open) landschap en biodiversiteit</a:t>
            </a:r>
          </a:p>
          <a:p>
            <a:r>
              <a:rPr lang="nl-NL" sz="7200" dirty="0">
                <a:solidFill>
                  <a:srgbClr val="113E52"/>
                </a:solidFill>
              </a:rPr>
              <a:t>Invulling geven aan hoogwateropgave</a:t>
            </a:r>
          </a:p>
          <a:p>
            <a:r>
              <a:rPr lang="nl-NL" sz="7200" dirty="0">
                <a:solidFill>
                  <a:srgbClr val="113E52"/>
                </a:solidFill>
              </a:rPr>
              <a:t>Zandwinning is geen doel maar evt. een katalysator voor gebiedsontwikkeling</a:t>
            </a:r>
          </a:p>
          <a:p>
            <a:r>
              <a:rPr lang="nl-NL" sz="7200" dirty="0">
                <a:solidFill>
                  <a:srgbClr val="113E52"/>
                </a:solidFill>
              </a:rPr>
              <a:t>Verplaatsen woonboten Rijksvluchthaven is wenselijk</a:t>
            </a:r>
          </a:p>
          <a:p>
            <a:r>
              <a:rPr lang="nl-NL" sz="7200" dirty="0">
                <a:solidFill>
                  <a:srgbClr val="113E52"/>
                </a:solidFill>
              </a:rPr>
              <a:t>Betrek het gebied ten zuiden van de brug naar Oeffelt</a:t>
            </a:r>
          </a:p>
          <a:p>
            <a:endParaRPr lang="nl-NL" sz="3300" dirty="0"/>
          </a:p>
          <a:p>
            <a:endParaRPr lang="nl-NL" sz="3300" dirty="0"/>
          </a:p>
          <a:p>
            <a:endParaRPr lang="nl-NL" sz="3700" dirty="0"/>
          </a:p>
          <a:p>
            <a:endParaRPr lang="nl-NL" dirty="0"/>
          </a:p>
        </p:txBody>
      </p:sp>
    </p:spTree>
    <p:extLst>
      <p:ext uri="{BB962C8B-B14F-4D97-AF65-F5344CB8AC3E}">
        <p14:creationId xmlns:p14="http://schemas.microsoft.com/office/powerpoint/2010/main" val="74982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F9B9E-073A-17B2-3D95-BB80FB37E1F8}"/>
              </a:ext>
            </a:extLst>
          </p:cNvPr>
          <p:cNvSpPr>
            <a:spLocks noGrp="1"/>
          </p:cNvSpPr>
          <p:nvPr>
            <p:ph type="title"/>
          </p:nvPr>
        </p:nvSpPr>
        <p:spPr/>
        <p:txBody>
          <a:bodyPr>
            <a:normAutofit fontScale="90000"/>
          </a:bodyPr>
          <a:lstStyle/>
          <a:p>
            <a:r>
              <a:rPr lang="nl-NL" sz="3200" dirty="0"/>
              <a:t>Inleiding op vijf sectorale </a:t>
            </a:r>
            <a:r>
              <a:rPr lang="nl-NL" sz="3200" dirty="0" err="1"/>
              <a:t>pitches</a:t>
            </a:r>
            <a:r>
              <a:rPr lang="nl-NL" sz="3200" dirty="0"/>
              <a:t> </a:t>
            </a:r>
            <a:br>
              <a:rPr lang="nl-NL" sz="3200" dirty="0"/>
            </a:br>
            <a:r>
              <a:rPr lang="nl-NL" sz="3200" dirty="0"/>
              <a:t>(Hans Teunissen)</a:t>
            </a:r>
          </a:p>
        </p:txBody>
      </p:sp>
      <p:sp>
        <p:nvSpPr>
          <p:cNvPr id="3" name="Tijdelijke aanduiding voor inhoud 2">
            <a:extLst>
              <a:ext uri="{FF2B5EF4-FFF2-40B4-BE49-F238E27FC236}">
                <a16:creationId xmlns:a16="http://schemas.microsoft.com/office/drawing/2014/main" id="{1E1BCE5E-6219-8D29-F844-E3AEC200F954}"/>
              </a:ext>
            </a:extLst>
          </p:cNvPr>
          <p:cNvSpPr>
            <a:spLocks noGrp="1"/>
          </p:cNvSpPr>
          <p:nvPr>
            <p:ph idx="1"/>
          </p:nvPr>
        </p:nvSpPr>
        <p:spPr>
          <a:xfrm>
            <a:off x="457200" y="1347614"/>
            <a:ext cx="8229600" cy="3312368"/>
          </a:xfrm>
        </p:spPr>
        <p:txBody>
          <a:bodyPr>
            <a:normAutofit fontScale="70000" lnSpcReduction="20000"/>
          </a:bodyPr>
          <a:lstStyle/>
          <a:p>
            <a:pPr marL="0" indent="0">
              <a:buNone/>
            </a:pPr>
            <a:r>
              <a:rPr lang="nl-NL" sz="3300" b="1" dirty="0">
                <a:solidFill>
                  <a:srgbClr val="113E52"/>
                </a:solidFill>
              </a:rPr>
              <a:t>Vijf </a:t>
            </a:r>
            <a:r>
              <a:rPr lang="nl-NL" sz="3300" b="1" dirty="0" err="1">
                <a:solidFill>
                  <a:srgbClr val="113E52"/>
                </a:solidFill>
              </a:rPr>
              <a:t>pitches</a:t>
            </a:r>
            <a:r>
              <a:rPr lang="nl-NL" sz="3300" b="1" dirty="0">
                <a:solidFill>
                  <a:srgbClr val="113E52"/>
                </a:solidFill>
              </a:rPr>
              <a:t> en dialoog (max. 10 minuten per onderdeel)</a:t>
            </a:r>
            <a:br>
              <a:rPr lang="nl-NL" sz="3300" b="1" dirty="0">
                <a:solidFill>
                  <a:srgbClr val="113E52"/>
                </a:solidFill>
              </a:rPr>
            </a:br>
            <a:r>
              <a:rPr lang="nl-NL" sz="2900" dirty="0">
                <a:solidFill>
                  <a:srgbClr val="113E52"/>
                </a:solidFill>
              </a:rPr>
              <a:t>Beleidsmedewerkers geven aan de hand van een korte pitch een sectorale kijk op de mogelijke toekomst van de Maaskemp. Na elke pitch is er gelegenheid voor verduidelijkingsvragen. </a:t>
            </a:r>
            <a:br>
              <a:rPr lang="nl-NL" sz="2900" dirty="0">
                <a:solidFill>
                  <a:srgbClr val="113E52"/>
                </a:solidFill>
              </a:rPr>
            </a:br>
            <a:br>
              <a:rPr lang="nl-NL" sz="2900" dirty="0">
                <a:solidFill>
                  <a:srgbClr val="113E52"/>
                </a:solidFill>
              </a:rPr>
            </a:br>
            <a:r>
              <a:rPr lang="nl-NL" sz="2900" dirty="0">
                <a:solidFill>
                  <a:srgbClr val="113E52"/>
                </a:solidFill>
              </a:rPr>
              <a:t>Thema’s:</a:t>
            </a:r>
          </a:p>
          <a:p>
            <a:pPr marL="857250" lvl="1" indent="-457200">
              <a:buFont typeface="Wingdings" panose="05000000000000000000" pitchFamily="2" charset="2"/>
              <a:buChar char="Ø"/>
            </a:pPr>
            <a:r>
              <a:rPr lang="nl-NL" sz="2900" dirty="0">
                <a:solidFill>
                  <a:srgbClr val="113E52"/>
                </a:solidFill>
              </a:rPr>
              <a:t>Hoogwater (medewerker a)</a:t>
            </a:r>
          </a:p>
          <a:p>
            <a:pPr marL="857250" lvl="1" indent="-457200">
              <a:buFont typeface="Wingdings" panose="05000000000000000000" pitchFamily="2" charset="2"/>
              <a:buChar char="Ø"/>
            </a:pPr>
            <a:r>
              <a:rPr lang="nl-NL" sz="2900" dirty="0">
                <a:solidFill>
                  <a:srgbClr val="113E52"/>
                </a:solidFill>
              </a:rPr>
              <a:t>Landschap, natuur en landbouw (medewerker b) </a:t>
            </a:r>
          </a:p>
          <a:p>
            <a:pPr marL="857250" lvl="1" indent="-457200">
              <a:buFont typeface="Wingdings" panose="05000000000000000000" pitchFamily="2" charset="2"/>
              <a:buChar char="Ø"/>
            </a:pPr>
            <a:r>
              <a:rPr lang="nl-NL" sz="2900" dirty="0">
                <a:solidFill>
                  <a:srgbClr val="113E52"/>
                </a:solidFill>
              </a:rPr>
              <a:t>Cultuurhistorie/erfgoed (medewerker c)</a:t>
            </a:r>
          </a:p>
          <a:p>
            <a:pPr marL="857250" lvl="1" indent="-457200">
              <a:buFont typeface="Wingdings" panose="05000000000000000000" pitchFamily="2" charset="2"/>
              <a:buChar char="Ø"/>
            </a:pPr>
            <a:r>
              <a:rPr lang="nl-NL" sz="2900" dirty="0">
                <a:solidFill>
                  <a:srgbClr val="113E52"/>
                </a:solidFill>
              </a:rPr>
              <a:t>Recreatie &amp; Toerisme (medewerker d)</a:t>
            </a:r>
          </a:p>
          <a:p>
            <a:pPr marL="857250" lvl="1" indent="-457200">
              <a:buFont typeface="Wingdings" panose="05000000000000000000" pitchFamily="2" charset="2"/>
              <a:buChar char="Ø"/>
            </a:pPr>
            <a:r>
              <a:rPr lang="nl-NL" sz="2900" dirty="0">
                <a:solidFill>
                  <a:srgbClr val="113E52"/>
                </a:solidFill>
              </a:rPr>
              <a:t>Economie/voorzieningenniveau (medewerker e)</a:t>
            </a:r>
          </a:p>
          <a:p>
            <a:endParaRPr lang="nl-NL" sz="3300" dirty="0"/>
          </a:p>
          <a:p>
            <a:endParaRPr lang="nl-NL" sz="3300" dirty="0"/>
          </a:p>
          <a:p>
            <a:endParaRPr lang="nl-NL" sz="3700" dirty="0"/>
          </a:p>
          <a:p>
            <a:endParaRPr lang="nl-NL" dirty="0"/>
          </a:p>
        </p:txBody>
      </p:sp>
    </p:spTree>
    <p:extLst>
      <p:ext uri="{BB962C8B-B14F-4D97-AF65-F5344CB8AC3E}">
        <p14:creationId xmlns:p14="http://schemas.microsoft.com/office/powerpoint/2010/main" val="1078142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t="16642"/>
          <a:stretch/>
        </p:blipFill>
        <p:spPr>
          <a:xfrm>
            <a:off x="0" y="1"/>
            <a:ext cx="9144000" cy="4287533"/>
          </a:xfrm>
          <a:prstGeom prst="rect">
            <a:avLst/>
          </a:prstGeom>
        </p:spPr>
      </p:pic>
      <p:sp>
        <p:nvSpPr>
          <p:cNvPr id="6" name="Titel 5"/>
          <p:cNvSpPr>
            <a:spLocks noGrp="1"/>
          </p:cNvSpPr>
          <p:nvPr>
            <p:ph type="title" idx="4294967295"/>
          </p:nvPr>
        </p:nvSpPr>
        <p:spPr>
          <a:xfrm>
            <a:off x="0" y="4212000"/>
            <a:ext cx="9144000" cy="900000"/>
          </a:xfrm>
          <a:solidFill>
            <a:schemeClr val="bg1"/>
          </a:solidFill>
        </p:spPr>
        <p:txBody>
          <a:bodyPr lIns="0" tIns="0" rIns="396000" bIns="0">
            <a:normAutofit/>
          </a:bodyPr>
          <a:lstStyle/>
          <a:p>
            <a:pPr algn="r"/>
            <a:r>
              <a:rPr lang="nl-NL" sz="3200" dirty="0"/>
              <a:t>Hoogwaterbeleid (medewerker a)</a:t>
            </a:r>
          </a:p>
        </p:txBody>
      </p:sp>
      <p:cxnSp>
        <p:nvCxnSpPr>
          <p:cNvPr id="10" name="Rechte verbindingslijn 9"/>
          <p:cNvCxnSpPr/>
          <p:nvPr/>
        </p:nvCxnSpPr>
        <p:spPr>
          <a:xfrm>
            <a:off x="0" y="4212000"/>
            <a:ext cx="9144000" cy="0"/>
          </a:xfrm>
          <a:prstGeom prst="line">
            <a:avLst/>
          </a:prstGeom>
          <a:ln w="76200">
            <a:solidFill>
              <a:srgbClr val="C89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903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9AD496C-F0E1-73F1-1EAB-827441F597F0}"/>
              </a:ext>
            </a:extLst>
          </p:cNvPr>
          <p:cNvPicPr>
            <a:picLocks noChangeAspect="1"/>
          </p:cNvPicPr>
          <p:nvPr/>
        </p:nvPicPr>
        <p:blipFill>
          <a:blip r:embed="rId2"/>
          <a:stretch>
            <a:fillRect/>
          </a:stretch>
        </p:blipFill>
        <p:spPr>
          <a:xfrm>
            <a:off x="451516" y="1424624"/>
            <a:ext cx="4011516" cy="2798307"/>
          </a:xfrm>
          <a:prstGeom prst="rect">
            <a:avLst/>
          </a:prstGeom>
        </p:spPr>
      </p:pic>
      <p:pic>
        <p:nvPicPr>
          <p:cNvPr id="5" name="Afbeelding 4">
            <a:extLst>
              <a:ext uri="{FF2B5EF4-FFF2-40B4-BE49-F238E27FC236}">
                <a16:creationId xmlns:a16="http://schemas.microsoft.com/office/drawing/2014/main" id="{B927AFB8-6230-6338-6BBF-C0856CF5720F}"/>
              </a:ext>
            </a:extLst>
          </p:cNvPr>
          <p:cNvPicPr>
            <a:picLocks noChangeAspect="1"/>
          </p:cNvPicPr>
          <p:nvPr/>
        </p:nvPicPr>
        <p:blipFill>
          <a:blip r:embed="rId3"/>
          <a:stretch>
            <a:fillRect/>
          </a:stretch>
        </p:blipFill>
        <p:spPr>
          <a:xfrm>
            <a:off x="4659970" y="1381948"/>
            <a:ext cx="4157832" cy="2883658"/>
          </a:xfrm>
          <a:prstGeom prst="rect">
            <a:avLst/>
          </a:prstGeom>
        </p:spPr>
      </p:pic>
      <p:sp>
        <p:nvSpPr>
          <p:cNvPr id="8" name="Titel 1">
            <a:extLst>
              <a:ext uri="{FF2B5EF4-FFF2-40B4-BE49-F238E27FC236}">
                <a16:creationId xmlns:a16="http://schemas.microsoft.com/office/drawing/2014/main" id="{EFF27496-0156-6F13-907D-0A52B120D9F4}"/>
              </a:ext>
            </a:extLst>
          </p:cNvPr>
          <p:cNvSpPr txBox="1">
            <a:spLocks/>
          </p:cNvSpPr>
          <p:nvPr/>
        </p:nvSpPr>
        <p:spPr>
          <a:xfrm>
            <a:off x="251453" y="848560"/>
            <a:ext cx="4211579" cy="5760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rgbClr val="113E5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1800" dirty="0"/>
              <a:t>Hoogwatergeul Maaskemp VKS-variant</a:t>
            </a:r>
          </a:p>
        </p:txBody>
      </p:sp>
      <p:sp>
        <p:nvSpPr>
          <p:cNvPr id="11" name="Titel 1">
            <a:extLst>
              <a:ext uri="{FF2B5EF4-FFF2-40B4-BE49-F238E27FC236}">
                <a16:creationId xmlns:a16="http://schemas.microsoft.com/office/drawing/2014/main" id="{3AEE07B8-61EE-DD84-935D-F51555578510}"/>
              </a:ext>
            </a:extLst>
          </p:cNvPr>
          <p:cNvSpPr>
            <a:spLocks noGrp="1"/>
          </p:cNvSpPr>
          <p:nvPr>
            <p:ph type="title"/>
          </p:nvPr>
        </p:nvSpPr>
        <p:spPr>
          <a:xfrm>
            <a:off x="4643564" y="831477"/>
            <a:ext cx="3744416" cy="550471"/>
          </a:xfrm>
        </p:spPr>
        <p:txBody>
          <a:bodyPr>
            <a:normAutofit fontScale="90000"/>
          </a:bodyPr>
          <a:lstStyle/>
          <a:p>
            <a:pPr algn="ctr"/>
            <a:r>
              <a:rPr lang="nl-NL" sz="2000" dirty="0"/>
              <a:t>Hoogwatergeul Marktvariant, met delfstoffenwinning </a:t>
            </a:r>
          </a:p>
        </p:txBody>
      </p:sp>
      <p:sp>
        <p:nvSpPr>
          <p:cNvPr id="12" name="Tekstvak 11">
            <a:extLst>
              <a:ext uri="{FF2B5EF4-FFF2-40B4-BE49-F238E27FC236}">
                <a16:creationId xmlns:a16="http://schemas.microsoft.com/office/drawing/2014/main" id="{1621D852-22E6-DE8E-0762-5CF43F628646}"/>
              </a:ext>
            </a:extLst>
          </p:cNvPr>
          <p:cNvSpPr txBox="1"/>
          <p:nvPr/>
        </p:nvSpPr>
        <p:spPr>
          <a:xfrm>
            <a:off x="827584" y="4371950"/>
            <a:ext cx="32036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Raming realisatie 15,1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mlj</a:t>
            </a:r>
            <a:r>
              <a:rPr kumimoji="0" lang="nl-NL" sz="1800" b="1" i="0" u="none" strike="noStrike" kern="1200" cap="none" spc="0" normalizeH="0" baseline="0" noProof="0" dirty="0">
                <a:ln>
                  <a:noFill/>
                </a:ln>
                <a:solidFill>
                  <a:prstClr val="black"/>
                </a:solidFill>
                <a:effectLst/>
                <a:uLnTx/>
                <a:uFillTx/>
                <a:latin typeface="Calibri"/>
                <a:ea typeface="+mn-ea"/>
                <a:cs typeface="+mn-cs"/>
              </a:rPr>
              <a:t>. Euro</a:t>
            </a:r>
          </a:p>
        </p:txBody>
      </p:sp>
      <p:sp>
        <p:nvSpPr>
          <p:cNvPr id="13" name="Tekstvak 12">
            <a:extLst>
              <a:ext uri="{FF2B5EF4-FFF2-40B4-BE49-F238E27FC236}">
                <a16:creationId xmlns:a16="http://schemas.microsoft.com/office/drawing/2014/main" id="{623541B7-A8A5-93E2-49D0-85700C5E41BA}"/>
              </a:ext>
            </a:extLst>
          </p:cNvPr>
          <p:cNvSpPr txBox="1"/>
          <p:nvPr/>
        </p:nvSpPr>
        <p:spPr>
          <a:xfrm>
            <a:off x="5283744" y="4371950"/>
            <a:ext cx="2910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Raming realisatie 8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mlj</a:t>
            </a:r>
            <a:r>
              <a:rPr kumimoji="0" lang="nl-NL" sz="1800" b="1" i="0" u="none" strike="noStrike" kern="1200" cap="none" spc="0" normalizeH="0" baseline="0" noProof="0" dirty="0">
                <a:ln>
                  <a:noFill/>
                </a:ln>
                <a:solidFill>
                  <a:prstClr val="black"/>
                </a:solidFill>
                <a:effectLst/>
                <a:uLnTx/>
                <a:uFillTx/>
                <a:latin typeface="Calibri"/>
                <a:ea typeface="+mn-ea"/>
                <a:cs typeface="+mn-cs"/>
              </a:rPr>
              <a:t>. Euro</a:t>
            </a:r>
          </a:p>
        </p:txBody>
      </p:sp>
      <p:sp>
        <p:nvSpPr>
          <p:cNvPr id="14" name="Tekstvak 13">
            <a:extLst>
              <a:ext uri="{FF2B5EF4-FFF2-40B4-BE49-F238E27FC236}">
                <a16:creationId xmlns:a16="http://schemas.microsoft.com/office/drawing/2014/main" id="{3FAB2F80-00FB-9E36-4760-A1DA66C92449}"/>
              </a:ext>
            </a:extLst>
          </p:cNvPr>
          <p:cNvSpPr txBox="1"/>
          <p:nvPr/>
        </p:nvSpPr>
        <p:spPr>
          <a:xfrm>
            <a:off x="1247855" y="127628"/>
            <a:ext cx="6443174" cy="461665"/>
          </a:xfrm>
          <a:prstGeom prst="rect">
            <a:avLst/>
          </a:prstGeom>
          <a:noFill/>
        </p:spPr>
        <p:txBody>
          <a:bodyPr wrap="none" rtlCol="0">
            <a:spAutoFit/>
          </a:bodyPr>
          <a:lstStyle/>
          <a:p>
            <a:r>
              <a:rPr lang="nl-NL" sz="2400" b="1" dirty="0">
                <a:solidFill>
                  <a:srgbClr val="113E52"/>
                </a:solidFill>
              </a:rPr>
              <a:t>Adaptieve Uitvoeringsmaatregel Maasvallei 2018</a:t>
            </a:r>
          </a:p>
        </p:txBody>
      </p:sp>
    </p:spTree>
    <p:extLst>
      <p:ext uri="{BB962C8B-B14F-4D97-AF65-F5344CB8AC3E}">
        <p14:creationId xmlns:p14="http://schemas.microsoft.com/office/powerpoint/2010/main" val="1779269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1E3D1F9-8449-87AB-35CF-658261F06F26}"/>
              </a:ext>
            </a:extLst>
          </p:cNvPr>
          <p:cNvPicPr>
            <a:picLocks noChangeAspect="1"/>
          </p:cNvPicPr>
          <p:nvPr/>
        </p:nvPicPr>
        <p:blipFill>
          <a:blip r:embed="rId2"/>
          <a:stretch>
            <a:fillRect/>
          </a:stretch>
        </p:blipFill>
        <p:spPr>
          <a:xfrm>
            <a:off x="957160" y="3048197"/>
            <a:ext cx="6797629" cy="1718430"/>
          </a:xfrm>
          <a:prstGeom prst="rect">
            <a:avLst/>
          </a:prstGeom>
        </p:spPr>
      </p:pic>
      <p:pic>
        <p:nvPicPr>
          <p:cNvPr id="4" name="Afbeelding 3">
            <a:extLst>
              <a:ext uri="{FF2B5EF4-FFF2-40B4-BE49-F238E27FC236}">
                <a16:creationId xmlns:a16="http://schemas.microsoft.com/office/drawing/2014/main" id="{0345D046-7A86-38F3-6AE2-3E39315D734C}"/>
              </a:ext>
            </a:extLst>
          </p:cNvPr>
          <p:cNvPicPr>
            <a:picLocks noChangeAspect="1"/>
          </p:cNvPicPr>
          <p:nvPr/>
        </p:nvPicPr>
        <p:blipFill>
          <a:blip r:embed="rId3"/>
          <a:stretch>
            <a:fillRect/>
          </a:stretch>
        </p:blipFill>
        <p:spPr>
          <a:xfrm>
            <a:off x="957160" y="711687"/>
            <a:ext cx="6797629" cy="1755800"/>
          </a:xfrm>
          <a:prstGeom prst="rect">
            <a:avLst/>
          </a:prstGeom>
        </p:spPr>
      </p:pic>
      <p:sp>
        <p:nvSpPr>
          <p:cNvPr id="6" name="Tekstvak 5">
            <a:extLst>
              <a:ext uri="{FF2B5EF4-FFF2-40B4-BE49-F238E27FC236}">
                <a16:creationId xmlns:a16="http://schemas.microsoft.com/office/drawing/2014/main" id="{DD4A349E-6E36-E38A-5B24-2D59F958FAC5}"/>
              </a:ext>
            </a:extLst>
          </p:cNvPr>
          <p:cNvSpPr txBox="1"/>
          <p:nvPr/>
        </p:nvSpPr>
        <p:spPr>
          <a:xfrm>
            <a:off x="2051720" y="2617852"/>
            <a:ext cx="4812151" cy="430887"/>
          </a:xfrm>
          <a:prstGeom prst="rect">
            <a:avLst/>
          </a:prstGeom>
          <a:noFill/>
        </p:spPr>
        <p:txBody>
          <a:bodyPr wrap="none" rtlCol="0">
            <a:spAutoFit/>
          </a:bodyPr>
          <a:lstStyle/>
          <a:p>
            <a:r>
              <a:rPr lang="nl-NL" sz="2200" b="1" dirty="0">
                <a:solidFill>
                  <a:srgbClr val="0070C0"/>
                </a:solidFill>
              </a:rPr>
              <a:t>Aftopping hoogwatergolf Markt-variant</a:t>
            </a:r>
          </a:p>
        </p:txBody>
      </p:sp>
      <p:sp>
        <p:nvSpPr>
          <p:cNvPr id="7" name="Tekstvak 6">
            <a:extLst>
              <a:ext uri="{FF2B5EF4-FFF2-40B4-BE49-F238E27FC236}">
                <a16:creationId xmlns:a16="http://schemas.microsoft.com/office/drawing/2014/main" id="{B892AF1C-6717-58BA-7A59-1AC5C01196CB}"/>
              </a:ext>
            </a:extLst>
          </p:cNvPr>
          <p:cNvSpPr txBox="1"/>
          <p:nvPr/>
        </p:nvSpPr>
        <p:spPr>
          <a:xfrm>
            <a:off x="2141164" y="211250"/>
            <a:ext cx="4545347" cy="430887"/>
          </a:xfrm>
          <a:prstGeom prst="rect">
            <a:avLst/>
          </a:prstGeom>
          <a:noFill/>
        </p:spPr>
        <p:txBody>
          <a:bodyPr wrap="none" rtlCol="0">
            <a:spAutoFit/>
          </a:bodyPr>
          <a:lstStyle/>
          <a:p>
            <a:r>
              <a:rPr lang="nl-NL" sz="2200" b="1" dirty="0">
                <a:solidFill>
                  <a:srgbClr val="0070C0"/>
                </a:solidFill>
              </a:rPr>
              <a:t>Aftopping hoogwatergolf VKS-variant</a:t>
            </a:r>
          </a:p>
        </p:txBody>
      </p:sp>
    </p:spTree>
    <p:extLst>
      <p:ext uri="{BB962C8B-B14F-4D97-AF65-F5344CB8AC3E}">
        <p14:creationId xmlns:p14="http://schemas.microsoft.com/office/powerpoint/2010/main" val="3623207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8898F-905E-A30C-8346-D7DFE39F875A}"/>
              </a:ext>
            </a:extLst>
          </p:cNvPr>
          <p:cNvSpPr>
            <a:spLocks noGrp="1"/>
          </p:cNvSpPr>
          <p:nvPr>
            <p:ph type="title"/>
          </p:nvPr>
        </p:nvSpPr>
        <p:spPr/>
        <p:txBody>
          <a:bodyPr/>
          <a:lstStyle/>
          <a:p>
            <a:r>
              <a:rPr lang="nl-NL" dirty="0"/>
              <a:t> </a:t>
            </a:r>
          </a:p>
        </p:txBody>
      </p:sp>
      <p:pic>
        <p:nvPicPr>
          <p:cNvPr id="4" name="Afbeelding 3">
            <a:extLst>
              <a:ext uri="{FF2B5EF4-FFF2-40B4-BE49-F238E27FC236}">
                <a16:creationId xmlns:a16="http://schemas.microsoft.com/office/drawing/2014/main" id="{643E2251-63AD-D6A7-2A5E-C99253F06A47}"/>
              </a:ext>
            </a:extLst>
          </p:cNvPr>
          <p:cNvPicPr>
            <a:picLocks noChangeAspect="1"/>
          </p:cNvPicPr>
          <p:nvPr/>
        </p:nvPicPr>
        <p:blipFill>
          <a:blip r:embed="rId2"/>
          <a:stretch>
            <a:fillRect/>
          </a:stretch>
        </p:blipFill>
        <p:spPr>
          <a:xfrm>
            <a:off x="395536" y="1851670"/>
            <a:ext cx="3688400" cy="2414225"/>
          </a:xfrm>
          <a:prstGeom prst="rect">
            <a:avLst/>
          </a:prstGeom>
        </p:spPr>
      </p:pic>
      <p:pic>
        <p:nvPicPr>
          <p:cNvPr id="5" name="Afbeelding 4">
            <a:extLst>
              <a:ext uri="{FF2B5EF4-FFF2-40B4-BE49-F238E27FC236}">
                <a16:creationId xmlns:a16="http://schemas.microsoft.com/office/drawing/2014/main" id="{113C9561-082F-7750-F6AB-3A38892BF459}"/>
              </a:ext>
            </a:extLst>
          </p:cNvPr>
          <p:cNvPicPr>
            <a:picLocks noChangeAspect="1"/>
          </p:cNvPicPr>
          <p:nvPr/>
        </p:nvPicPr>
        <p:blipFill>
          <a:blip r:embed="rId3"/>
          <a:stretch>
            <a:fillRect/>
          </a:stretch>
        </p:blipFill>
        <p:spPr>
          <a:xfrm>
            <a:off x="4716016" y="1851670"/>
            <a:ext cx="3707560" cy="2414225"/>
          </a:xfrm>
          <a:prstGeom prst="rect">
            <a:avLst/>
          </a:prstGeom>
        </p:spPr>
      </p:pic>
      <p:sp>
        <p:nvSpPr>
          <p:cNvPr id="9" name="Tekstvak 8">
            <a:extLst>
              <a:ext uri="{FF2B5EF4-FFF2-40B4-BE49-F238E27FC236}">
                <a16:creationId xmlns:a16="http://schemas.microsoft.com/office/drawing/2014/main" id="{8A6B173C-669A-C653-C97C-AFCDDC6E20E9}"/>
              </a:ext>
            </a:extLst>
          </p:cNvPr>
          <p:cNvSpPr txBox="1"/>
          <p:nvPr/>
        </p:nvSpPr>
        <p:spPr>
          <a:xfrm>
            <a:off x="611560" y="183407"/>
            <a:ext cx="7416824" cy="892552"/>
          </a:xfrm>
          <a:prstGeom prst="rect">
            <a:avLst/>
          </a:prstGeom>
          <a:noFill/>
        </p:spPr>
        <p:txBody>
          <a:bodyPr wrap="square">
            <a:spAutoFit/>
          </a:bodyPr>
          <a:lstStyle/>
          <a:p>
            <a:pPr algn="ctr"/>
            <a:r>
              <a:rPr lang="nl-NL" sz="2600" b="1" dirty="0">
                <a:solidFill>
                  <a:srgbClr val="113E52"/>
                </a:solidFill>
              </a:rPr>
              <a:t>Kwalitatieve ruimtelijke beoordeling varianten 2018</a:t>
            </a:r>
          </a:p>
          <a:p>
            <a:pPr algn="ctr"/>
            <a:r>
              <a:rPr lang="nl-NL" sz="2600" b="1" dirty="0">
                <a:solidFill>
                  <a:srgbClr val="113E52"/>
                </a:solidFill>
              </a:rPr>
              <a:t>(zonder verdere ruimtelijke invulling!)</a:t>
            </a:r>
          </a:p>
        </p:txBody>
      </p:sp>
      <p:sp>
        <p:nvSpPr>
          <p:cNvPr id="10" name="Tekstvak 9">
            <a:extLst>
              <a:ext uri="{FF2B5EF4-FFF2-40B4-BE49-F238E27FC236}">
                <a16:creationId xmlns:a16="http://schemas.microsoft.com/office/drawing/2014/main" id="{DAABCB2F-30C3-71FD-2B99-0ED127ABF1F3}"/>
              </a:ext>
            </a:extLst>
          </p:cNvPr>
          <p:cNvSpPr txBox="1"/>
          <p:nvPr/>
        </p:nvSpPr>
        <p:spPr>
          <a:xfrm>
            <a:off x="1403648" y="1490147"/>
            <a:ext cx="1262333" cy="369332"/>
          </a:xfrm>
          <a:prstGeom prst="rect">
            <a:avLst/>
          </a:prstGeom>
          <a:noFill/>
        </p:spPr>
        <p:txBody>
          <a:bodyPr wrap="none" rtlCol="0">
            <a:spAutoFit/>
          </a:bodyPr>
          <a:lstStyle/>
          <a:p>
            <a:r>
              <a:rPr lang="nl-NL" dirty="0"/>
              <a:t>VKS-variant</a:t>
            </a:r>
          </a:p>
        </p:txBody>
      </p:sp>
      <p:sp>
        <p:nvSpPr>
          <p:cNvPr id="11" name="Tekstvak 10">
            <a:extLst>
              <a:ext uri="{FF2B5EF4-FFF2-40B4-BE49-F238E27FC236}">
                <a16:creationId xmlns:a16="http://schemas.microsoft.com/office/drawing/2014/main" id="{50B8727F-C7CF-FD0C-0AF5-E9718B3CF79F}"/>
              </a:ext>
            </a:extLst>
          </p:cNvPr>
          <p:cNvSpPr txBox="1"/>
          <p:nvPr/>
        </p:nvSpPr>
        <p:spPr>
          <a:xfrm>
            <a:off x="5652120" y="1492260"/>
            <a:ext cx="1474827" cy="369332"/>
          </a:xfrm>
          <a:prstGeom prst="rect">
            <a:avLst/>
          </a:prstGeom>
          <a:noFill/>
        </p:spPr>
        <p:txBody>
          <a:bodyPr wrap="none" rtlCol="0">
            <a:spAutoFit/>
          </a:bodyPr>
          <a:lstStyle/>
          <a:p>
            <a:r>
              <a:rPr lang="nl-NL" dirty="0"/>
              <a:t>Markt-variant</a:t>
            </a:r>
          </a:p>
        </p:txBody>
      </p:sp>
    </p:spTree>
    <p:extLst>
      <p:ext uri="{BB962C8B-B14F-4D97-AF65-F5344CB8AC3E}">
        <p14:creationId xmlns:p14="http://schemas.microsoft.com/office/powerpoint/2010/main" val="2036384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t="16642"/>
          <a:stretch/>
        </p:blipFill>
        <p:spPr>
          <a:xfrm>
            <a:off x="0" y="1"/>
            <a:ext cx="9144000" cy="4287533"/>
          </a:xfrm>
          <a:prstGeom prst="rect">
            <a:avLst/>
          </a:prstGeom>
        </p:spPr>
      </p:pic>
      <p:sp>
        <p:nvSpPr>
          <p:cNvPr id="6" name="Titel 5"/>
          <p:cNvSpPr>
            <a:spLocks noGrp="1"/>
          </p:cNvSpPr>
          <p:nvPr>
            <p:ph type="title" idx="4294967295"/>
          </p:nvPr>
        </p:nvSpPr>
        <p:spPr>
          <a:xfrm>
            <a:off x="0" y="4211999"/>
            <a:ext cx="9144000" cy="1456089"/>
          </a:xfrm>
          <a:solidFill>
            <a:schemeClr val="bg1"/>
          </a:solidFill>
        </p:spPr>
        <p:txBody>
          <a:bodyPr lIns="0" tIns="0" rIns="396000" bIns="0">
            <a:normAutofit fontScale="90000"/>
          </a:bodyPr>
          <a:lstStyle/>
          <a:p>
            <a:pPr algn="r"/>
            <a:r>
              <a:rPr lang="nl-NL" sz="3200" dirty="0"/>
              <a:t>Landschap, natuur en landbouw </a:t>
            </a:r>
            <a:br>
              <a:rPr lang="nl-NL" sz="3200" dirty="0"/>
            </a:br>
            <a:r>
              <a:rPr lang="nl-NL" sz="3200" dirty="0"/>
              <a:t>(medewerker b) </a:t>
            </a:r>
            <a:br>
              <a:rPr lang="nl-NL" sz="3200" dirty="0"/>
            </a:br>
            <a:endParaRPr lang="nl-NL" sz="3200" dirty="0"/>
          </a:p>
        </p:txBody>
      </p:sp>
      <p:cxnSp>
        <p:nvCxnSpPr>
          <p:cNvPr id="10" name="Rechte verbindingslijn 9"/>
          <p:cNvCxnSpPr/>
          <p:nvPr/>
        </p:nvCxnSpPr>
        <p:spPr>
          <a:xfrm>
            <a:off x="0" y="4212000"/>
            <a:ext cx="9144000" cy="0"/>
          </a:xfrm>
          <a:prstGeom prst="line">
            <a:avLst/>
          </a:prstGeom>
          <a:ln w="76200">
            <a:solidFill>
              <a:srgbClr val="C89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272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1EDEE7D-1406-A5E4-5339-205A3D7318FE}"/>
              </a:ext>
            </a:extLst>
          </p:cNvPr>
          <p:cNvPicPr>
            <a:picLocks noChangeAspect="1"/>
          </p:cNvPicPr>
          <p:nvPr/>
        </p:nvPicPr>
        <p:blipFill>
          <a:blip r:embed="rId3"/>
          <a:stretch>
            <a:fillRect/>
          </a:stretch>
        </p:blipFill>
        <p:spPr>
          <a:xfrm>
            <a:off x="3140304" y="31914"/>
            <a:ext cx="3424457" cy="2305353"/>
          </a:xfrm>
          <a:prstGeom prst="rect">
            <a:avLst/>
          </a:prstGeom>
        </p:spPr>
      </p:pic>
      <p:pic>
        <p:nvPicPr>
          <p:cNvPr id="11" name="Afbeelding 10">
            <a:extLst>
              <a:ext uri="{FF2B5EF4-FFF2-40B4-BE49-F238E27FC236}">
                <a16:creationId xmlns:a16="http://schemas.microsoft.com/office/drawing/2014/main" id="{A8BBED19-A600-A911-5D22-CB03CE56B7E0}"/>
              </a:ext>
            </a:extLst>
          </p:cNvPr>
          <p:cNvPicPr>
            <a:picLocks noChangeAspect="1"/>
          </p:cNvPicPr>
          <p:nvPr/>
        </p:nvPicPr>
        <p:blipFill>
          <a:blip r:embed="rId4"/>
          <a:stretch>
            <a:fillRect/>
          </a:stretch>
        </p:blipFill>
        <p:spPr>
          <a:xfrm>
            <a:off x="6156176" y="2358703"/>
            <a:ext cx="2946450" cy="2349457"/>
          </a:xfrm>
          <a:prstGeom prst="rect">
            <a:avLst/>
          </a:prstGeom>
        </p:spPr>
      </p:pic>
      <p:sp>
        <p:nvSpPr>
          <p:cNvPr id="5" name="Titel 5"/>
          <p:cNvSpPr>
            <a:spLocks noGrp="1"/>
          </p:cNvSpPr>
          <p:nvPr>
            <p:ph type="title" idx="4294967295"/>
          </p:nvPr>
        </p:nvSpPr>
        <p:spPr>
          <a:xfrm>
            <a:off x="0" y="4619238"/>
            <a:ext cx="9144000" cy="492762"/>
          </a:xfrm>
          <a:solidFill>
            <a:schemeClr val="bg1"/>
          </a:solidFill>
        </p:spPr>
        <p:txBody>
          <a:bodyPr lIns="0" tIns="0" rIns="396000" bIns="0">
            <a:normAutofit/>
          </a:bodyPr>
          <a:lstStyle/>
          <a:p>
            <a:pPr algn="r"/>
            <a:r>
              <a:rPr lang="nl-NL" sz="1400" dirty="0"/>
              <a:t>thema landschap natuur landbouw </a:t>
            </a:r>
            <a:br>
              <a:rPr lang="nl-NL" sz="1400" dirty="0"/>
            </a:br>
            <a:endParaRPr lang="nl-NL" sz="1400" i="1" dirty="0"/>
          </a:p>
        </p:txBody>
      </p:sp>
      <p:pic>
        <p:nvPicPr>
          <p:cNvPr id="2" name="Afbeelding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1244"/>
            <a:ext cx="1488833" cy="819072"/>
          </a:xfrm>
          <a:prstGeom prst="rect">
            <a:avLst/>
          </a:prstGeom>
        </p:spPr>
      </p:pic>
      <p:sp>
        <p:nvSpPr>
          <p:cNvPr id="3" name="Tekstvak 2">
            <a:extLst>
              <a:ext uri="{FF2B5EF4-FFF2-40B4-BE49-F238E27FC236}">
                <a16:creationId xmlns:a16="http://schemas.microsoft.com/office/drawing/2014/main" id="{6CD3C95C-5044-B005-946E-3DC3B2A9345F}"/>
              </a:ext>
            </a:extLst>
          </p:cNvPr>
          <p:cNvSpPr txBox="1"/>
          <p:nvPr/>
        </p:nvSpPr>
        <p:spPr>
          <a:xfrm>
            <a:off x="251520" y="1450638"/>
            <a:ext cx="4320480" cy="1169551"/>
          </a:xfrm>
          <a:prstGeom prst="rect">
            <a:avLst/>
          </a:prstGeom>
          <a:noFill/>
        </p:spPr>
        <p:txBody>
          <a:bodyPr wrap="square" rtlCol="0">
            <a:spAutoFit/>
          </a:bodyPr>
          <a:lstStyle/>
          <a:p>
            <a:r>
              <a:rPr lang="nl-NL" dirty="0">
                <a:solidFill>
                  <a:schemeClr val="accent2">
                    <a:lumMod val="75000"/>
                  </a:schemeClr>
                </a:solidFill>
                <a:latin typeface="Berlin Sans FB Demi" panose="020E0802020502020306" pitchFamily="34" charset="0"/>
              </a:rPr>
              <a:t>in samenwerking met het </a:t>
            </a:r>
            <a:r>
              <a:rPr lang="nl-NL" sz="2400" dirty="0">
                <a:solidFill>
                  <a:schemeClr val="accent2">
                    <a:lumMod val="75000"/>
                  </a:schemeClr>
                </a:solidFill>
                <a:latin typeface="Berlin Sans FB Demi" panose="020E0802020502020306" pitchFamily="34" charset="0"/>
              </a:rPr>
              <a:t>landschapsmuseum </a:t>
            </a:r>
            <a:r>
              <a:rPr lang="nl-NL" sz="2800" dirty="0">
                <a:solidFill>
                  <a:schemeClr val="accent2">
                    <a:lumMod val="75000"/>
                  </a:schemeClr>
                </a:solidFill>
                <a:latin typeface="Berlin Sans FB Demi" panose="020E0802020502020306" pitchFamily="34" charset="0"/>
              </a:rPr>
              <a:t>Maasvallei</a:t>
            </a:r>
          </a:p>
        </p:txBody>
      </p:sp>
      <p:pic>
        <p:nvPicPr>
          <p:cNvPr id="4" name="Afbeelding 3">
            <a:extLst>
              <a:ext uri="{FF2B5EF4-FFF2-40B4-BE49-F238E27FC236}">
                <a16:creationId xmlns:a16="http://schemas.microsoft.com/office/drawing/2014/main" id="{2B9ECBFD-7F23-7F45-E666-81042193BE1C}"/>
              </a:ext>
            </a:extLst>
          </p:cNvPr>
          <p:cNvPicPr>
            <a:picLocks noChangeAspect="1"/>
          </p:cNvPicPr>
          <p:nvPr/>
        </p:nvPicPr>
        <p:blipFill>
          <a:blip r:embed="rId6"/>
          <a:stretch>
            <a:fillRect/>
          </a:stretch>
        </p:blipFill>
        <p:spPr>
          <a:xfrm>
            <a:off x="3419872" y="339808"/>
            <a:ext cx="2880320" cy="1708112"/>
          </a:xfrm>
          <a:prstGeom prst="rect">
            <a:avLst/>
          </a:prstGeom>
        </p:spPr>
      </p:pic>
      <p:pic>
        <p:nvPicPr>
          <p:cNvPr id="6" name="Afbeelding 5">
            <a:extLst>
              <a:ext uri="{FF2B5EF4-FFF2-40B4-BE49-F238E27FC236}">
                <a16:creationId xmlns:a16="http://schemas.microsoft.com/office/drawing/2014/main" id="{34046FF6-A04C-B7F1-8D15-2C5AEE4DD3EE}"/>
              </a:ext>
            </a:extLst>
          </p:cNvPr>
          <p:cNvPicPr>
            <a:picLocks noChangeAspect="1"/>
          </p:cNvPicPr>
          <p:nvPr/>
        </p:nvPicPr>
        <p:blipFill>
          <a:blip r:embed="rId7"/>
          <a:stretch>
            <a:fillRect/>
          </a:stretch>
        </p:blipFill>
        <p:spPr>
          <a:xfrm>
            <a:off x="6825993" y="1091051"/>
            <a:ext cx="1516958" cy="1074596"/>
          </a:xfrm>
          <a:prstGeom prst="rect">
            <a:avLst/>
          </a:prstGeom>
        </p:spPr>
      </p:pic>
      <p:pic>
        <p:nvPicPr>
          <p:cNvPr id="7" name="Afbeelding 6">
            <a:extLst>
              <a:ext uri="{FF2B5EF4-FFF2-40B4-BE49-F238E27FC236}">
                <a16:creationId xmlns:a16="http://schemas.microsoft.com/office/drawing/2014/main" id="{CD6E8781-0723-D187-1D57-F853A8D3FC44}"/>
              </a:ext>
            </a:extLst>
          </p:cNvPr>
          <p:cNvPicPr>
            <a:picLocks noChangeAspect="1"/>
          </p:cNvPicPr>
          <p:nvPr/>
        </p:nvPicPr>
        <p:blipFill>
          <a:blip r:embed="rId8"/>
          <a:stretch>
            <a:fillRect/>
          </a:stretch>
        </p:blipFill>
        <p:spPr>
          <a:xfrm>
            <a:off x="291496" y="2763765"/>
            <a:ext cx="2264280" cy="1770092"/>
          </a:xfrm>
          <a:prstGeom prst="rect">
            <a:avLst/>
          </a:prstGeom>
        </p:spPr>
      </p:pic>
      <p:pic>
        <p:nvPicPr>
          <p:cNvPr id="8" name="Afbeelding 7">
            <a:extLst>
              <a:ext uri="{FF2B5EF4-FFF2-40B4-BE49-F238E27FC236}">
                <a16:creationId xmlns:a16="http://schemas.microsoft.com/office/drawing/2014/main" id="{0A1115A7-C3A0-2421-A8FA-E2F048D8F275}"/>
              </a:ext>
            </a:extLst>
          </p:cNvPr>
          <p:cNvPicPr>
            <a:picLocks noChangeAspect="1"/>
          </p:cNvPicPr>
          <p:nvPr/>
        </p:nvPicPr>
        <p:blipFill>
          <a:blip r:embed="rId9"/>
          <a:stretch>
            <a:fillRect/>
          </a:stretch>
        </p:blipFill>
        <p:spPr>
          <a:xfrm>
            <a:off x="2903909" y="2427734"/>
            <a:ext cx="3180259" cy="2101037"/>
          </a:xfrm>
          <a:prstGeom prst="rect">
            <a:avLst/>
          </a:prstGeom>
        </p:spPr>
      </p:pic>
      <p:pic>
        <p:nvPicPr>
          <p:cNvPr id="10" name="Afbeelding 9">
            <a:extLst>
              <a:ext uri="{FF2B5EF4-FFF2-40B4-BE49-F238E27FC236}">
                <a16:creationId xmlns:a16="http://schemas.microsoft.com/office/drawing/2014/main" id="{A48E3169-14F6-5E3A-7419-60CD03D1F35C}"/>
              </a:ext>
            </a:extLst>
          </p:cNvPr>
          <p:cNvPicPr>
            <a:picLocks noChangeAspect="1"/>
          </p:cNvPicPr>
          <p:nvPr/>
        </p:nvPicPr>
        <p:blipFill rotWithShape="1">
          <a:blip r:embed="rId10"/>
          <a:srcRect l="12496" t="3466" r="17981"/>
          <a:stretch/>
        </p:blipFill>
        <p:spPr>
          <a:xfrm>
            <a:off x="6468623" y="2711576"/>
            <a:ext cx="2321555" cy="1660374"/>
          </a:xfrm>
          <a:prstGeom prst="rect">
            <a:avLst/>
          </a:prstGeom>
        </p:spPr>
      </p:pic>
    </p:spTree>
    <p:extLst>
      <p:ext uri="{BB962C8B-B14F-4D97-AF65-F5344CB8AC3E}">
        <p14:creationId xmlns:p14="http://schemas.microsoft.com/office/powerpoint/2010/main" val="403780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8898F-905E-A30C-8346-D7DFE39F875A}"/>
              </a:ext>
            </a:extLst>
          </p:cNvPr>
          <p:cNvSpPr>
            <a:spLocks noGrp="1"/>
          </p:cNvSpPr>
          <p:nvPr>
            <p:ph type="title"/>
          </p:nvPr>
        </p:nvSpPr>
        <p:spPr/>
        <p:txBody>
          <a:bodyPr/>
          <a:lstStyle/>
          <a:p>
            <a:pPr algn="ctr"/>
            <a:r>
              <a:rPr lang="nl-NL" dirty="0"/>
              <a:t>Programma (Hans Teunissen)</a:t>
            </a:r>
          </a:p>
        </p:txBody>
      </p:sp>
      <p:sp>
        <p:nvSpPr>
          <p:cNvPr id="3" name="Tijdelijke aanduiding voor inhoud 2">
            <a:extLst>
              <a:ext uri="{FF2B5EF4-FFF2-40B4-BE49-F238E27FC236}">
                <a16:creationId xmlns:a16="http://schemas.microsoft.com/office/drawing/2014/main" id="{5C7EA7AC-55F3-E01D-95BB-DB149D1B621D}"/>
              </a:ext>
            </a:extLst>
          </p:cNvPr>
          <p:cNvSpPr>
            <a:spLocks noGrp="1"/>
          </p:cNvSpPr>
          <p:nvPr>
            <p:ph idx="1"/>
          </p:nvPr>
        </p:nvSpPr>
        <p:spPr>
          <a:xfrm>
            <a:off x="457200" y="987574"/>
            <a:ext cx="8229600" cy="4104455"/>
          </a:xfrm>
        </p:spPr>
        <p:txBody>
          <a:bodyPr>
            <a:noAutofit/>
          </a:bodyPr>
          <a:lstStyle/>
          <a:p>
            <a:pPr marL="457200" indent="-457200">
              <a:buFont typeface="+mj-lt"/>
              <a:buAutoNum type="arabicPeriod"/>
            </a:pPr>
            <a:r>
              <a:rPr lang="nl-NL" sz="2000" b="1" dirty="0">
                <a:solidFill>
                  <a:srgbClr val="113E52"/>
                </a:solidFill>
              </a:rPr>
              <a:t>Welkom, programma en doel bijeenkomst </a:t>
            </a:r>
          </a:p>
          <a:p>
            <a:pPr marL="457200" indent="-457200">
              <a:buFont typeface="+mj-lt"/>
              <a:buAutoNum type="arabicPeriod"/>
            </a:pPr>
            <a:r>
              <a:rPr lang="nl-NL" sz="2000" b="1" dirty="0">
                <a:solidFill>
                  <a:srgbClr val="113E52"/>
                </a:solidFill>
              </a:rPr>
              <a:t>Inleiding (Peter Stevens)</a:t>
            </a:r>
          </a:p>
          <a:p>
            <a:pPr marL="457200" indent="-457200">
              <a:buFont typeface="+mj-lt"/>
              <a:buAutoNum type="arabicPeriod"/>
            </a:pPr>
            <a:r>
              <a:rPr lang="nl-NL" sz="2000" b="1" dirty="0">
                <a:solidFill>
                  <a:srgbClr val="113E52"/>
                </a:solidFill>
              </a:rPr>
              <a:t>Waar staan we en context (ambtelijk trekker)</a:t>
            </a:r>
          </a:p>
          <a:p>
            <a:pPr marL="457200" indent="-457200">
              <a:buFont typeface="+mj-lt"/>
              <a:buAutoNum type="arabicPeriod"/>
            </a:pPr>
            <a:r>
              <a:rPr lang="nl-NL" sz="2000" b="1" dirty="0">
                <a:solidFill>
                  <a:srgbClr val="113E52"/>
                </a:solidFill>
              </a:rPr>
              <a:t>Vijf sectorale </a:t>
            </a:r>
            <a:r>
              <a:rPr lang="nl-NL" sz="2000" b="1" dirty="0" err="1">
                <a:solidFill>
                  <a:srgbClr val="113E52"/>
                </a:solidFill>
              </a:rPr>
              <a:t>pitches</a:t>
            </a:r>
            <a:r>
              <a:rPr lang="nl-NL" sz="2000" b="1" dirty="0">
                <a:solidFill>
                  <a:srgbClr val="113E52"/>
                </a:solidFill>
              </a:rPr>
              <a:t> en dialoog (maximaal 10 minuten per onderdeel): </a:t>
            </a:r>
          </a:p>
          <a:p>
            <a:pPr marL="857250" lvl="1" indent="-457200">
              <a:buFont typeface="Wingdings" panose="05000000000000000000" pitchFamily="2" charset="2"/>
              <a:buChar char="Ø"/>
            </a:pPr>
            <a:r>
              <a:rPr lang="nl-NL" sz="2000" b="1" dirty="0">
                <a:solidFill>
                  <a:srgbClr val="113E52"/>
                </a:solidFill>
              </a:rPr>
              <a:t>Hoogwater (medewerker a)</a:t>
            </a:r>
          </a:p>
          <a:p>
            <a:pPr marL="857250" lvl="1" indent="-457200">
              <a:buFont typeface="Wingdings" panose="05000000000000000000" pitchFamily="2" charset="2"/>
              <a:buChar char="Ø"/>
            </a:pPr>
            <a:r>
              <a:rPr lang="nl-NL" sz="2000" b="1" dirty="0">
                <a:solidFill>
                  <a:srgbClr val="113E52"/>
                </a:solidFill>
              </a:rPr>
              <a:t>Landschap, natuur en landbouw (medewerker b) </a:t>
            </a:r>
          </a:p>
          <a:p>
            <a:pPr marL="857250" lvl="1" indent="-457200">
              <a:buFont typeface="Wingdings" panose="05000000000000000000" pitchFamily="2" charset="2"/>
              <a:buChar char="Ø"/>
            </a:pPr>
            <a:r>
              <a:rPr lang="nl-NL" sz="2000" b="1" dirty="0">
                <a:solidFill>
                  <a:srgbClr val="113E52"/>
                </a:solidFill>
              </a:rPr>
              <a:t>Cultuurhistorie/erfgoed (medewerker c)</a:t>
            </a:r>
          </a:p>
          <a:p>
            <a:pPr marL="857250" lvl="1" indent="-457200">
              <a:buFont typeface="Wingdings" panose="05000000000000000000" pitchFamily="2" charset="2"/>
              <a:buChar char="Ø"/>
            </a:pPr>
            <a:r>
              <a:rPr lang="nl-NL" sz="2000" b="1" dirty="0">
                <a:solidFill>
                  <a:srgbClr val="113E52"/>
                </a:solidFill>
              </a:rPr>
              <a:t>Recreatie &amp; Toerisme (medewerker d)</a:t>
            </a:r>
          </a:p>
          <a:p>
            <a:pPr marL="857250" lvl="1" indent="-457200">
              <a:buFont typeface="Wingdings" panose="05000000000000000000" pitchFamily="2" charset="2"/>
              <a:buChar char="Ø"/>
            </a:pPr>
            <a:r>
              <a:rPr lang="nl-NL" sz="2000" b="1" dirty="0">
                <a:solidFill>
                  <a:srgbClr val="113E52"/>
                </a:solidFill>
              </a:rPr>
              <a:t>Economie/voorzieningenniveau (medewerker e)</a:t>
            </a:r>
          </a:p>
          <a:p>
            <a:pPr marL="0" indent="0">
              <a:buNone/>
            </a:pPr>
            <a:r>
              <a:rPr lang="nl-NL" sz="2000" b="1" dirty="0">
                <a:solidFill>
                  <a:srgbClr val="113E52"/>
                </a:solidFill>
              </a:rPr>
              <a:t>Pauze</a:t>
            </a:r>
          </a:p>
        </p:txBody>
      </p:sp>
    </p:spTree>
    <p:extLst>
      <p:ext uri="{BB962C8B-B14F-4D97-AF65-F5344CB8AC3E}">
        <p14:creationId xmlns:p14="http://schemas.microsoft.com/office/powerpoint/2010/main" val="75191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25BCB2E-AD9F-6DC8-F426-A03869CFF5D5}"/>
              </a:ext>
            </a:extLst>
          </p:cNvPr>
          <p:cNvPicPr>
            <a:picLocks noChangeAspect="1"/>
          </p:cNvPicPr>
          <p:nvPr/>
        </p:nvPicPr>
        <p:blipFill rotWithShape="1">
          <a:blip r:embed="rId3"/>
          <a:srcRect l="1795" t="3364" r="1117" b="3431"/>
          <a:stretch/>
        </p:blipFill>
        <p:spPr>
          <a:xfrm>
            <a:off x="1143085" y="472969"/>
            <a:ext cx="2443129" cy="2052228"/>
          </a:xfrm>
          <a:prstGeom prst="rect">
            <a:avLst/>
          </a:prstGeom>
        </p:spPr>
      </p:pic>
      <p:pic>
        <p:nvPicPr>
          <p:cNvPr id="5" name="Afbeelding 4">
            <a:extLst>
              <a:ext uri="{FF2B5EF4-FFF2-40B4-BE49-F238E27FC236}">
                <a16:creationId xmlns:a16="http://schemas.microsoft.com/office/drawing/2014/main" id="{B8A9FB63-3DD0-1BF4-3F5F-20330D97C13B}"/>
              </a:ext>
            </a:extLst>
          </p:cNvPr>
          <p:cNvPicPr>
            <a:picLocks noChangeAspect="1"/>
          </p:cNvPicPr>
          <p:nvPr/>
        </p:nvPicPr>
        <p:blipFill rotWithShape="1">
          <a:blip r:embed="rId4"/>
          <a:srcRect l="12269" t="-1020"/>
          <a:stretch/>
        </p:blipFill>
        <p:spPr>
          <a:xfrm>
            <a:off x="1392873" y="706995"/>
            <a:ext cx="1943552" cy="1584176"/>
          </a:xfrm>
          <a:prstGeom prst="rect">
            <a:avLst/>
          </a:prstGeom>
        </p:spPr>
      </p:pic>
      <p:sp>
        <p:nvSpPr>
          <p:cNvPr id="3" name="Tekstvak 2">
            <a:extLst>
              <a:ext uri="{FF2B5EF4-FFF2-40B4-BE49-F238E27FC236}">
                <a16:creationId xmlns:a16="http://schemas.microsoft.com/office/drawing/2014/main" id="{E3C839DF-1506-9BCF-DC60-E2C85D87A275}"/>
              </a:ext>
            </a:extLst>
          </p:cNvPr>
          <p:cNvSpPr txBox="1"/>
          <p:nvPr/>
        </p:nvSpPr>
        <p:spPr>
          <a:xfrm>
            <a:off x="6498115" y="2994606"/>
            <a:ext cx="2384355" cy="1323439"/>
          </a:xfrm>
          <a:prstGeom prst="rect">
            <a:avLst/>
          </a:prstGeom>
          <a:noFill/>
        </p:spPr>
        <p:txBody>
          <a:bodyPr wrap="square" rtlCol="0">
            <a:spAutoFit/>
          </a:bodyPr>
          <a:lstStyle/>
          <a:p>
            <a:r>
              <a:rPr lang="nl-NL" sz="2000" dirty="0" err="1">
                <a:solidFill>
                  <a:srgbClr val="113E52"/>
                </a:solidFill>
              </a:rPr>
              <a:t>Maasdal</a:t>
            </a:r>
            <a:r>
              <a:rPr lang="nl-NL" sz="2000" dirty="0">
                <a:solidFill>
                  <a:srgbClr val="113E52"/>
                </a:solidFill>
              </a:rPr>
              <a:t>, landschappelijke eenheid, uniek en onvervangbaar</a:t>
            </a:r>
          </a:p>
        </p:txBody>
      </p:sp>
      <p:pic>
        <p:nvPicPr>
          <p:cNvPr id="7" name="Afbeelding 6">
            <a:extLst>
              <a:ext uri="{FF2B5EF4-FFF2-40B4-BE49-F238E27FC236}">
                <a16:creationId xmlns:a16="http://schemas.microsoft.com/office/drawing/2014/main" id="{56492015-ED44-E827-110F-E500CEEFC713}"/>
              </a:ext>
            </a:extLst>
          </p:cNvPr>
          <p:cNvPicPr>
            <a:picLocks noChangeAspect="1"/>
          </p:cNvPicPr>
          <p:nvPr/>
        </p:nvPicPr>
        <p:blipFill>
          <a:blip r:embed="rId5"/>
          <a:stretch>
            <a:fillRect/>
          </a:stretch>
        </p:blipFill>
        <p:spPr>
          <a:xfrm>
            <a:off x="3942093" y="2994606"/>
            <a:ext cx="2376264" cy="1859854"/>
          </a:xfrm>
          <a:prstGeom prst="rect">
            <a:avLst/>
          </a:prstGeom>
        </p:spPr>
      </p:pic>
      <p:pic>
        <p:nvPicPr>
          <p:cNvPr id="8" name="Afbeelding 7">
            <a:extLst>
              <a:ext uri="{FF2B5EF4-FFF2-40B4-BE49-F238E27FC236}">
                <a16:creationId xmlns:a16="http://schemas.microsoft.com/office/drawing/2014/main" id="{88EA1755-E606-83EF-0F54-DD164FE3EE8E}"/>
              </a:ext>
            </a:extLst>
          </p:cNvPr>
          <p:cNvPicPr>
            <a:picLocks noChangeAspect="1"/>
          </p:cNvPicPr>
          <p:nvPr/>
        </p:nvPicPr>
        <p:blipFill>
          <a:blip r:embed="rId6"/>
          <a:stretch>
            <a:fillRect/>
          </a:stretch>
        </p:blipFill>
        <p:spPr>
          <a:xfrm>
            <a:off x="3924595" y="289040"/>
            <a:ext cx="3765698" cy="2498734"/>
          </a:xfrm>
          <a:prstGeom prst="rect">
            <a:avLst/>
          </a:prstGeom>
        </p:spPr>
      </p:pic>
      <p:pic>
        <p:nvPicPr>
          <p:cNvPr id="9" name="Afbeelding 8">
            <a:extLst>
              <a:ext uri="{FF2B5EF4-FFF2-40B4-BE49-F238E27FC236}">
                <a16:creationId xmlns:a16="http://schemas.microsoft.com/office/drawing/2014/main" id="{B5C67A6A-B5B8-DF6F-C016-0961CC96D8F8}"/>
              </a:ext>
            </a:extLst>
          </p:cNvPr>
          <p:cNvPicPr>
            <a:picLocks noChangeAspect="1"/>
          </p:cNvPicPr>
          <p:nvPr/>
        </p:nvPicPr>
        <p:blipFill>
          <a:blip r:embed="rId7"/>
          <a:stretch>
            <a:fillRect/>
          </a:stretch>
        </p:blipFill>
        <p:spPr>
          <a:xfrm>
            <a:off x="944393" y="2802233"/>
            <a:ext cx="2641821" cy="2003052"/>
          </a:xfrm>
          <a:prstGeom prst="rect">
            <a:avLst/>
          </a:prstGeom>
        </p:spPr>
      </p:pic>
    </p:spTree>
    <p:extLst>
      <p:ext uri="{BB962C8B-B14F-4D97-AF65-F5344CB8AC3E}">
        <p14:creationId xmlns:p14="http://schemas.microsoft.com/office/powerpoint/2010/main" val="1841419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C7EA7AC-55F3-E01D-95BB-DB149D1B621D}"/>
              </a:ext>
            </a:extLst>
          </p:cNvPr>
          <p:cNvSpPr>
            <a:spLocks noGrp="1"/>
          </p:cNvSpPr>
          <p:nvPr>
            <p:ph idx="1"/>
          </p:nvPr>
        </p:nvSpPr>
        <p:spPr>
          <a:xfrm>
            <a:off x="457200" y="1200150"/>
            <a:ext cx="8229600" cy="3603847"/>
          </a:xfrm>
        </p:spPr>
        <p:txBody>
          <a:bodyPr>
            <a:normAutofit/>
          </a:bodyPr>
          <a:lstStyle/>
          <a:p>
            <a:endParaRPr lang="nl-NL" dirty="0"/>
          </a:p>
          <a:p>
            <a:r>
              <a:rPr lang="nl-NL" dirty="0"/>
              <a:t> </a:t>
            </a:r>
          </a:p>
        </p:txBody>
      </p:sp>
      <p:pic>
        <p:nvPicPr>
          <p:cNvPr id="4" name="Afbeelding 3">
            <a:extLst>
              <a:ext uri="{FF2B5EF4-FFF2-40B4-BE49-F238E27FC236}">
                <a16:creationId xmlns:a16="http://schemas.microsoft.com/office/drawing/2014/main" id="{921E3486-8205-BFB1-3141-44330C505327}"/>
              </a:ext>
            </a:extLst>
          </p:cNvPr>
          <p:cNvPicPr>
            <a:picLocks noChangeAspect="1"/>
          </p:cNvPicPr>
          <p:nvPr/>
        </p:nvPicPr>
        <p:blipFill rotWithShape="1">
          <a:blip r:embed="rId3"/>
          <a:srcRect t="17010" r="2824" b="11319"/>
          <a:stretch/>
        </p:blipFill>
        <p:spPr>
          <a:xfrm>
            <a:off x="420394" y="163923"/>
            <a:ext cx="3579157" cy="2639798"/>
          </a:xfrm>
          <a:prstGeom prst="rect">
            <a:avLst/>
          </a:prstGeom>
        </p:spPr>
      </p:pic>
      <p:pic>
        <p:nvPicPr>
          <p:cNvPr id="2" name="Afbeelding 1">
            <a:extLst>
              <a:ext uri="{FF2B5EF4-FFF2-40B4-BE49-F238E27FC236}">
                <a16:creationId xmlns:a16="http://schemas.microsoft.com/office/drawing/2014/main" id="{A4792ED5-C466-2B0D-DCA0-EC30015D72F5}"/>
              </a:ext>
            </a:extLst>
          </p:cNvPr>
          <p:cNvPicPr>
            <a:picLocks noChangeAspect="1"/>
          </p:cNvPicPr>
          <p:nvPr/>
        </p:nvPicPr>
        <p:blipFill>
          <a:blip r:embed="rId4"/>
          <a:stretch>
            <a:fillRect/>
          </a:stretch>
        </p:blipFill>
        <p:spPr>
          <a:xfrm>
            <a:off x="4274341" y="160554"/>
            <a:ext cx="3124033" cy="2307478"/>
          </a:xfrm>
          <a:prstGeom prst="rect">
            <a:avLst/>
          </a:prstGeom>
        </p:spPr>
      </p:pic>
      <p:pic>
        <p:nvPicPr>
          <p:cNvPr id="7" name="Afbeelding 6">
            <a:extLst>
              <a:ext uri="{FF2B5EF4-FFF2-40B4-BE49-F238E27FC236}">
                <a16:creationId xmlns:a16="http://schemas.microsoft.com/office/drawing/2014/main" id="{882D2A19-4A3F-E571-BA4F-D6E9FE136D54}"/>
              </a:ext>
            </a:extLst>
          </p:cNvPr>
          <p:cNvPicPr>
            <a:picLocks noChangeAspect="1"/>
          </p:cNvPicPr>
          <p:nvPr/>
        </p:nvPicPr>
        <p:blipFill>
          <a:blip r:embed="rId5"/>
          <a:stretch>
            <a:fillRect/>
          </a:stretch>
        </p:blipFill>
        <p:spPr>
          <a:xfrm>
            <a:off x="4274341" y="2647483"/>
            <a:ext cx="3639627" cy="2426418"/>
          </a:xfrm>
          <a:prstGeom prst="rect">
            <a:avLst/>
          </a:prstGeom>
        </p:spPr>
      </p:pic>
      <p:pic>
        <p:nvPicPr>
          <p:cNvPr id="8" name="Afbeelding 7">
            <a:extLst>
              <a:ext uri="{FF2B5EF4-FFF2-40B4-BE49-F238E27FC236}">
                <a16:creationId xmlns:a16="http://schemas.microsoft.com/office/drawing/2014/main" id="{E453BABE-4DB1-9BFB-2F35-67633F2788C9}"/>
              </a:ext>
            </a:extLst>
          </p:cNvPr>
          <p:cNvPicPr>
            <a:picLocks noChangeAspect="1"/>
          </p:cNvPicPr>
          <p:nvPr/>
        </p:nvPicPr>
        <p:blipFill>
          <a:blip r:embed="rId6"/>
          <a:stretch>
            <a:fillRect/>
          </a:stretch>
        </p:blipFill>
        <p:spPr>
          <a:xfrm>
            <a:off x="1092700" y="2939599"/>
            <a:ext cx="2906851" cy="2039978"/>
          </a:xfrm>
          <a:prstGeom prst="rect">
            <a:avLst/>
          </a:prstGeom>
        </p:spPr>
      </p:pic>
    </p:spTree>
    <p:extLst>
      <p:ext uri="{BB962C8B-B14F-4D97-AF65-F5344CB8AC3E}">
        <p14:creationId xmlns:p14="http://schemas.microsoft.com/office/powerpoint/2010/main" val="3860821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C7EA7AC-55F3-E01D-95BB-DB149D1B621D}"/>
              </a:ext>
            </a:extLst>
          </p:cNvPr>
          <p:cNvSpPr>
            <a:spLocks noGrp="1"/>
          </p:cNvSpPr>
          <p:nvPr>
            <p:ph idx="1"/>
          </p:nvPr>
        </p:nvSpPr>
        <p:spPr>
          <a:xfrm>
            <a:off x="457200" y="1200150"/>
            <a:ext cx="8229600" cy="3603847"/>
          </a:xfrm>
        </p:spPr>
        <p:txBody>
          <a:bodyPr>
            <a:normAutofit/>
          </a:bodyPr>
          <a:lstStyle/>
          <a:p>
            <a:endParaRPr lang="nl-NL" dirty="0"/>
          </a:p>
          <a:p>
            <a:r>
              <a:rPr lang="nl-NL" dirty="0"/>
              <a:t> </a:t>
            </a:r>
          </a:p>
        </p:txBody>
      </p:sp>
      <p:sp>
        <p:nvSpPr>
          <p:cNvPr id="4" name="Tekstvak 3">
            <a:extLst>
              <a:ext uri="{FF2B5EF4-FFF2-40B4-BE49-F238E27FC236}">
                <a16:creationId xmlns:a16="http://schemas.microsoft.com/office/drawing/2014/main" id="{0DB29134-D0FC-1207-6B0A-6070038D68B8}"/>
              </a:ext>
            </a:extLst>
          </p:cNvPr>
          <p:cNvSpPr txBox="1"/>
          <p:nvPr/>
        </p:nvSpPr>
        <p:spPr>
          <a:xfrm>
            <a:off x="147556" y="4076906"/>
            <a:ext cx="9561240" cy="707886"/>
          </a:xfrm>
          <a:prstGeom prst="rect">
            <a:avLst/>
          </a:prstGeom>
          <a:noFill/>
        </p:spPr>
        <p:txBody>
          <a:bodyPr wrap="square">
            <a:spAutoFit/>
          </a:bodyPr>
          <a:lstStyle/>
          <a:p>
            <a:r>
              <a:rPr lang="nl-NL" sz="2000" dirty="0">
                <a:solidFill>
                  <a:srgbClr val="113E52"/>
                </a:solidFill>
              </a:rPr>
              <a:t>Herstel maasheggenlandschap, </a:t>
            </a:r>
            <a:br>
              <a:rPr lang="nl-NL" sz="2000" dirty="0">
                <a:solidFill>
                  <a:srgbClr val="113E52"/>
                </a:solidFill>
              </a:rPr>
            </a:br>
            <a:r>
              <a:rPr lang="nl-NL" sz="2000" dirty="0">
                <a:solidFill>
                  <a:srgbClr val="113E52"/>
                </a:solidFill>
              </a:rPr>
              <a:t>biodiversiteit</a:t>
            </a:r>
          </a:p>
        </p:txBody>
      </p:sp>
      <p:pic>
        <p:nvPicPr>
          <p:cNvPr id="5" name="Afbeelding 4">
            <a:extLst>
              <a:ext uri="{FF2B5EF4-FFF2-40B4-BE49-F238E27FC236}">
                <a16:creationId xmlns:a16="http://schemas.microsoft.com/office/drawing/2014/main" id="{FC5F223A-9C6B-DA68-E019-630B1902D459}"/>
              </a:ext>
            </a:extLst>
          </p:cNvPr>
          <p:cNvPicPr>
            <a:picLocks noChangeAspect="1"/>
          </p:cNvPicPr>
          <p:nvPr/>
        </p:nvPicPr>
        <p:blipFill>
          <a:blip r:embed="rId3"/>
          <a:stretch>
            <a:fillRect/>
          </a:stretch>
        </p:blipFill>
        <p:spPr>
          <a:xfrm>
            <a:off x="4872494" y="371406"/>
            <a:ext cx="3439285" cy="4400688"/>
          </a:xfrm>
          <a:prstGeom prst="rect">
            <a:avLst/>
          </a:prstGeom>
        </p:spPr>
      </p:pic>
      <p:pic>
        <p:nvPicPr>
          <p:cNvPr id="7" name="Afbeelding 6">
            <a:extLst>
              <a:ext uri="{FF2B5EF4-FFF2-40B4-BE49-F238E27FC236}">
                <a16:creationId xmlns:a16="http://schemas.microsoft.com/office/drawing/2014/main" id="{19850883-6DAE-C733-ABC5-48E54C4CB835}"/>
              </a:ext>
            </a:extLst>
          </p:cNvPr>
          <p:cNvPicPr>
            <a:picLocks noChangeAspect="1"/>
          </p:cNvPicPr>
          <p:nvPr/>
        </p:nvPicPr>
        <p:blipFill>
          <a:blip r:embed="rId4"/>
          <a:stretch>
            <a:fillRect/>
          </a:stretch>
        </p:blipFill>
        <p:spPr>
          <a:xfrm>
            <a:off x="207928" y="743140"/>
            <a:ext cx="4364072" cy="3314561"/>
          </a:xfrm>
          <a:prstGeom prst="rect">
            <a:avLst/>
          </a:prstGeom>
        </p:spPr>
      </p:pic>
    </p:spTree>
    <p:extLst>
      <p:ext uri="{BB962C8B-B14F-4D97-AF65-F5344CB8AC3E}">
        <p14:creationId xmlns:p14="http://schemas.microsoft.com/office/powerpoint/2010/main" val="491941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C7EA7AC-55F3-E01D-95BB-DB149D1B621D}"/>
              </a:ext>
            </a:extLst>
          </p:cNvPr>
          <p:cNvSpPr>
            <a:spLocks noGrp="1"/>
          </p:cNvSpPr>
          <p:nvPr>
            <p:ph idx="1"/>
          </p:nvPr>
        </p:nvSpPr>
        <p:spPr>
          <a:xfrm>
            <a:off x="5868144" y="2068829"/>
            <a:ext cx="2880320" cy="1368152"/>
          </a:xfrm>
        </p:spPr>
        <p:txBody>
          <a:bodyPr>
            <a:normAutofit/>
          </a:bodyPr>
          <a:lstStyle/>
          <a:p>
            <a:pPr marL="0" indent="0">
              <a:buNone/>
            </a:pPr>
            <a:r>
              <a:rPr lang="nl-NL" sz="2000" dirty="0">
                <a:solidFill>
                  <a:srgbClr val="113E52"/>
                </a:solidFill>
              </a:rPr>
              <a:t>Periode 2025-2050:</a:t>
            </a:r>
          </a:p>
          <a:p>
            <a:pPr marL="0" indent="0">
              <a:buNone/>
            </a:pPr>
            <a:r>
              <a:rPr lang="nl-NL" sz="2000" dirty="0" err="1">
                <a:solidFill>
                  <a:srgbClr val="113E52"/>
                </a:solidFill>
              </a:rPr>
              <a:t>Maaskemp</a:t>
            </a:r>
            <a:r>
              <a:rPr lang="nl-NL" sz="2000" dirty="0">
                <a:solidFill>
                  <a:srgbClr val="113E52"/>
                </a:solidFill>
              </a:rPr>
              <a:t> </a:t>
            </a:r>
            <a:br>
              <a:rPr lang="nl-NL" sz="2000" dirty="0">
                <a:solidFill>
                  <a:srgbClr val="113E52"/>
                </a:solidFill>
              </a:rPr>
            </a:br>
            <a:r>
              <a:rPr lang="nl-NL" sz="2000" dirty="0">
                <a:solidFill>
                  <a:srgbClr val="113E52"/>
                </a:solidFill>
              </a:rPr>
              <a:t>‘</a:t>
            </a:r>
            <a:r>
              <a:rPr lang="nl-NL" sz="2000" i="1" dirty="0" err="1">
                <a:solidFill>
                  <a:srgbClr val="113E52"/>
                </a:solidFill>
              </a:rPr>
              <a:t>under</a:t>
            </a:r>
            <a:r>
              <a:rPr lang="nl-NL" sz="2000" i="1" dirty="0">
                <a:solidFill>
                  <a:srgbClr val="113E52"/>
                </a:solidFill>
              </a:rPr>
              <a:t> </a:t>
            </a:r>
            <a:r>
              <a:rPr lang="nl-NL" sz="2000" i="1" dirty="0" err="1">
                <a:solidFill>
                  <a:srgbClr val="113E52"/>
                </a:solidFill>
              </a:rPr>
              <a:t>construction</a:t>
            </a:r>
            <a:r>
              <a:rPr lang="nl-NL" sz="2000" i="1" dirty="0">
                <a:solidFill>
                  <a:srgbClr val="113E52"/>
                </a:solidFill>
              </a:rPr>
              <a:t>’</a:t>
            </a:r>
          </a:p>
        </p:txBody>
      </p:sp>
      <p:pic>
        <p:nvPicPr>
          <p:cNvPr id="2" name="Afbeelding 1">
            <a:extLst>
              <a:ext uri="{FF2B5EF4-FFF2-40B4-BE49-F238E27FC236}">
                <a16:creationId xmlns:a16="http://schemas.microsoft.com/office/drawing/2014/main" id="{242AAF8E-32C6-7F4D-60F1-09E171F70BA6}"/>
              </a:ext>
            </a:extLst>
          </p:cNvPr>
          <p:cNvPicPr>
            <a:picLocks noChangeAspect="1"/>
          </p:cNvPicPr>
          <p:nvPr/>
        </p:nvPicPr>
        <p:blipFill>
          <a:blip r:embed="rId3"/>
          <a:stretch>
            <a:fillRect/>
          </a:stretch>
        </p:blipFill>
        <p:spPr>
          <a:xfrm>
            <a:off x="323528" y="483518"/>
            <a:ext cx="5301208" cy="3975906"/>
          </a:xfrm>
          <a:prstGeom prst="rect">
            <a:avLst/>
          </a:prstGeom>
        </p:spPr>
      </p:pic>
      <p:sp>
        <p:nvSpPr>
          <p:cNvPr id="4" name="Tijdelijke aanduiding voor inhoud 2">
            <a:extLst>
              <a:ext uri="{FF2B5EF4-FFF2-40B4-BE49-F238E27FC236}">
                <a16:creationId xmlns:a16="http://schemas.microsoft.com/office/drawing/2014/main" id="{11F43F9E-E99C-4560-3DC0-144643E659EF}"/>
              </a:ext>
            </a:extLst>
          </p:cNvPr>
          <p:cNvSpPr txBox="1">
            <a:spLocks/>
          </p:cNvSpPr>
          <p:nvPr/>
        </p:nvSpPr>
        <p:spPr>
          <a:xfrm>
            <a:off x="6092552" y="1860054"/>
            <a:ext cx="2880320" cy="30963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8972A"/>
              </a:buClr>
              <a:buSzPct val="75000"/>
              <a:buFont typeface="Wingdings" panose="05000000000000000000" pitchFamily="2" charset="2"/>
              <a:buChar char="v"/>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8972A"/>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8972A"/>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8972A"/>
              </a:buClr>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8972A"/>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nl-NL" sz="2400" dirty="0">
              <a:solidFill>
                <a:schemeClr val="bg1"/>
              </a:solidFill>
            </a:endParaRPr>
          </a:p>
        </p:txBody>
      </p:sp>
    </p:spTree>
    <p:extLst>
      <p:ext uri="{BB962C8B-B14F-4D97-AF65-F5344CB8AC3E}">
        <p14:creationId xmlns:p14="http://schemas.microsoft.com/office/powerpoint/2010/main" val="388068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825F8-6BDB-13F4-A8E7-78B3CE3CFBCC}"/>
              </a:ext>
            </a:extLst>
          </p:cNvPr>
          <p:cNvSpPr>
            <a:spLocks noGrp="1"/>
          </p:cNvSpPr>
          <p:nvPr>
            <p:ph type="title"/>
          </p:nvPr>
        </p:nvSpPr>
        <p:spPr/>
        <p:txBody>
          <a:bodyPr/>
          <a:lstStyle/>
          <a:p>
            <a:r>
              <a:rPr lang="nl-NL" dirty="0"/>
              <a:t>Sleutels tot succes</a:t>
            </a:r>
          </a:p>
        </p:txBody>
      </p:sp>
      <p:sp>
        <p:nvSpPr>
          <p:cNvPr id="3" name="Tijdelijke aanduiding voor inhoud 2">
            <a:extLst>
              <a:ext uri="{FF2B5EF4-FFF2-40B4-BE49-F238E27FC236}">
                <a16:creationId xmlns:a16="http://schemas.microsoft.com/office/drawing/2014/main" id="{5F67D56D-EB43-7FDB-539F-A1BCF48A39F3}"/>
              </a:ext>
            </a:extLst>
          </p:cNvPr>
          <p:cNvSpPr>
            <a:spLocks noGrp="1"/>
          </p:cNvSpPr>
          <p:nvPr>
            <p:ph idx="1"/>
          </p:nvPr>
        </p:nvSpPr>
        <p:spPr>
          <a:xfrm>
            <a:off x="2987824" y="1419622"/>
            <a:ext cx="5868144" cy="4030957"/>
          </a:xfrm>
        </p:spPr>
        <p:txBody>
          <a:bodyPr/>
          <a:lstStyle/>
          <a:p>
            <a:pPr marL="0" indent="0">
              <a:buNone/>
            </a:pPr>
            <a:r>
              <a:rPr lang="nl-NL" dirty="0"/>
              <a:t>landschap = leidend</a:t>
            </a:r>
          </a:p>
          <a:p>
            <a:pPr marL="0" indent="0">
              <a:buNone/>
            </a:pPr>
            <a:endParaRPr lang="nl-NL" sz="2400" dirty="0"/>
          </a:p>
          <a:p>
            <a:pPr marL="0" indent="0">
              <a:buNone/>
            </a:pPr>
            <a:r>
              <a:rPr lang="nl-NL" dirty="0"/>
              <a:t>proportionaliteit &amp; schaal</a:t>
            </a:r>
          </a:p>
          <a:p>
            <a:pPr marL="0" indent="0">
              <a:buNone/>
            </a:pPr>
            <a:endParaRPr lang="nl-NL" sz="2800" dirty="0"/>
          </a:p>
          <a:p>
            <a:pPr marL="0" indent="0">
              <a:buNone/>
            </a:pPr>
            <a:r>
              <a:rPr lang="nl-NL" dirty="0"/>
              <a:t>besef van onomkeerbaarheid</a:t>
            </a:r>
          </a:p>
          <a:p>
            <a:pPr marL="0" indent="0">
              <a:buNone/>
            </a:pPr>
            <a:endParaRPr lang="nl-NL" sz="2000" dirty="0"/>
          </a:p>
          <a:p>
            <a:endParaRPr lang="nl-NL" dirty="0"/>
          </a:p>
        </p:txBody>
      </p:sp>
      <p:pic>
        <p:nvPicPr>
          <p:cNvPr id="4" name="Afbeelding 3">
            <a:extLst>
              <a:ext uri="{FF2B5EF4-FFF2-40B4-BE49-F238E27FC236}">
                <a16:creationId xmlns:a16="http://schemas.microsoft.com/office/drawing/2014/main" id="{2BB64527-96E3-543B-A947-5EFDD7219823}"/>
              </a:ext>
            </a:extLst>
          </p:cNvPr>
          <p:cNvPicPr>
            <a:picLocks noChangeAspect="1"/>
          </p:cNvPicPr>
          <p:nvPr/>
        </p:nvPicPr>
        <p:blipFill rotWithShape="1">
          <a:blip r:embed="rId3"/>
          <a:srcRect l="30239" t="1" r="30355" b="48447"/>
          <a:stretch/>
        </p:blipFill>
        <p:spPr>
          <a:xfrm rot="16200000">
            <a:off x="-163027" y="1474131"/>
            <a:ext cx="3277365" cy="2736302"/>
          </a:xfrm>
          <a:prstGeom prst="rect">
            <a:avLst/>
          </a:prstGeom>
        </p:spPr>
      </p:pic>
    </p:spTree>
    <p:extLst>
      <p:ext uri="{BB962C8B-B14F-4D97-AF65-F5344CB8AC3E}">
        <p14:creationId xmlns:p14="http://schemas.microsoft.com/office/powerpoint/2010/main" val="34296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t="16642"/>
          <a:stretch/>
        </p:blipFill>
        <p:spPr>
          <a:xfrm>
            <a:off x="0" y="1"/>
            <a:ext cx="9144000" cy="4287533"/>
          </a:xfrm>
          <a:prstGeom prst="rect">
            <a:avLst/>
          </a:prstGeom>
        </p:spPr>
      </p:pic>
      <p:sp>
        <p:nvSpPr>
          <p:cNvPr id="6" name="Titel 5"/>
          <p:cNvSpPr>
            <a:spLocks noGrp="1"/>
          </p:cNvSpPr>
          <p:nvPr>
            <p:ph type="title" idx="4294967295"/>
          </p:nvPr>
        </p:nvSpPr>
        <p:spPr>
          <a:xfrm>
            <a:off x="0" y="4212000"/>
            <a:ext cx="9144000" cy="900000"/>
          </a:xfrm>
          <a:solidFill>
            <a:schemeClr val="bg1"/>
          </a:solidFill>
        </p:spPr>
        <p:txBody>
          <a:bodyPr lIns="0" tIns="0" rIns="396000" bIns="0">
            <a:normAutofit/>
          </a:bodyPr>
          <a:lstStyle/>
          <a:p>
            <a:pPr algn="r"/>
            <a:r>
              <a:rPr lang="nl-NL" sz="3200" dirty="0"/>
              <a:t>Cultuurhistorie/erfgoed (medewerker c)</a:t>
            </a:r>
          </a:p>
        </p:txBody>
      </p:sp>
      <p:cxnSp>
        <p:nvCxnSpPr>
          <p:cNvPr id="10" name="Rechte verbindingslijn 9"/>
          <p:cNvCxnSpPr/>
          <p:nvPr/>
        </p:nvCxnSpPr>
        <p:spPr>
          <a:xfrm>
            <a:off x="0" y="4212000"/>
            <a:ext cx="9144000" cy="0"/>
          </a:xfrm>
          <a:prstGeom prst="line">
            <a:avLst/>
          </a:prstGeom>
          <a:ln w="76200">
            <a:solidFill>
              <a:srgbClr val="C89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733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6CDCB90-8C33-C1E1-0056-718F0405E117}"/>
              </a:ext>
            </a:extLst>
          </p:cNvPr>
          <p:cNvSpPr>
            <a:spLocks noGrp="1"/>
          </p:cNvSpPr>
          <p:nvPr>
            <p:ph type="title"/>
          </p:nvPr>
        </p:nvSpPr>
        <p:spPr/>
        <p:txBody>
          <a:bodyPr/>
          <a:lstStyle/>
          <a:p>
            <a:pPr algn="ctr"/>
            <a:r>
              <a:rPr lang="nl-NL" dirty="0"/>
              <a:t>Cultuurhistorie/erfgoed</a:t>
            </a:r>
          </a:p>
        </p:txBody>
      </p:sp>
      <p:pic>
        <p:nvPicPr>
          <p:cNvPr id="8" name="Tijdelijke aanduiding voor inhoud 7">
            <a:extLst>
              <a:ext uri="{FF2B5EF4-FFF2-40B4-BE49-F238E27FC236}">
                <a16:creationId xmlns:a16="http://schemas.microsoft.com/office/drawing/2014/main" id="{2E295E6C-D722-9C4B-4DE6-C3D844D3528A}"/>
              </a:ext>
            </a:extLst>
          </p:cNvPr>
          <p:cNvPicPr>
            <a:picLocks noGrp="1" noChangeAspect="1"/>
          </p:cNvPicPr>
          <p:nvPr>
            <p:ph idx="1"/>
          </p:nvPr>
        </p:nvPicPr>
        <p:blipFill rotWithShape="1">
          <a:blip r:embed="rId2"/>
          <a:srcRect t="124" r="5" b="5453"/>
          <a:stretch/>
        </p:blipFill>
        <p:spPr>
          <a:xfrm>
            <a:off x="1545973" y="1044675"/>
            <a:ext cx="6052053" cy="3809877"/>
          </a:xfrm>
          <a:prstGeom prst="rect">
            <a:avLst/>
          </a:prstGeom>
          <a:noFill/>
        </p:spPr>
      </p:pic>
    </p:spTree>
    <p:extLst>
      <p:ext uri="{BB962C8B-B14F-4D97-AF65-F5344CB8AC3E}">
        <p14:creationId xmlns:p14="http://schemas.microsoft.com/office/powerpoint/2010/main" val="50233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8898F-905E-A30C-8346-D7DFE39F875A}"/>
              </a:ext>
            </a:extLst>
          </p:cNvPr>
          <p:cNvSpPr>
            <a:spLocks noGrp="1"/>
          </p:cNvSpPr>
          <p:nvPr>
            <p:ph type="title"/>
          </p:nvPr>
        </p:nvSpPr>
        <p:spPr>
          <a:xfrm>
            <a:off x="467544" y="205979"/>
            <a:ext cx="7776864" cy="857250"/>
          </a:xfrm>
        </p:spPr>
        <p:txBody>
          <a:bodyPr anchor="ctr">
            <a:normAutofit/>
          </a:bodyPr>
          <a:lstStyle/>
          <a:p>
            <a:r>
              <a:rPr lang="nl-NL" dirty="0"/>
              <a:t>Cultuurhistorie/Erfgoed</a:t>
            </a:r>
          </a:p>
        </p:txBody>
      </p:sp>
      <p:graphicFrame>
        <p:nvGraphicFramePr>
          <p:cNvPr id="5" name="Tijdelijke aanduiding voor inhoud 2">
            <a:extLst>
              <a:ext uri="{FF2B5EF4-FFF2-40B4-BE49-F238E27FC236}">
                <a16:creationId xmlns:a16="http://schemas.microsoft.com/office/drawing/2014/main" id="{C52C62E2-4706-3547-A47A-88C72BE6391C}"/>
              </a:ext>
            </a:extLst>
          </p:cNvPr>
          <p:cNvGraphicFramePr>
            <a:graphicFrameLocks noGrp="1"/>
          </p:cNvGraphicFramePr>
          <p:nvPr>
            <p:ph idx="1"/>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171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t="16642"/>
          <a:stretch/>
        </p:blipFill>
        <p:spPr>
          <a:xfrm>
            <a:off x="0" y="1"/>
            <a:ext cx="9144000" cy="4287533"/>
          </a:xfrm>
          <a:prstGeom prst="rect">
            <a:avLst/>
          </a:prstGeom>
        </p:spPr>
      </p:pic>
      <p:sp>
        <p:nvSpPr>
          <p:cNvPr id="6" name="Titel 5"/>
          <p:cNvSpPr>
            <a:spLocks noGrp="1"/>
          </p:cNvSpPr>
          <p:nvPr>
            <p:ph type="title" idx="4294967295"/>
          </p:nvPr>
        </p:nvSpPr>
        <p:spPr>
          <a:xfrm>
            <a:off x="0" y="4212000"/>
            <a:ext cx="9144000" cy="900000"/>
          </a:xfrm>
          <a:solidFill>
            <a:schemeClr val="bg1"/>
          </a:solidFill>
        </p:spPr>
        <p:txBody>
          <a:bodyPr lIns="0" tIns="0" rIns="396000" bIns="0">
            <a:normAutofit/>
          </a:bodyPr>
          <a:lstStyle/>
          <a:p>
            <a:pPr algn="r"/>
            <a:r>
              <a:rPr lang="nl-NL" sz="3200" dirty="0"/>
              <a:t>Recreatie &amp; Toerisme (medewerker d)</a:t>
            </a:r>
          </a:p>
        </p:txBody>
      </p:sp>
      <p:cxnSp>
        <p:nvCxnSpPr>
          <p:cNvPr id="10" name="Rechte verbindingslijn 9"/>
          <p:cNvCxnSpPr/>
          <p:nvPr/>
        </p:nvCxnSpPr>
        <p:spPr>
          <a:xfrm>
            <a:off x="0" y="4212000"/>
            <a:ext cx="9144000" cy="0"/>
          </a:xfrm>
          <a:prstGeom prst="line">
            <a:avLst/>
          </a:prstGeom>
          <a:ln w="76200">
            <a:solidFill>
              <a:srgbClr val="C89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887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61AF17-49E0-0CAE-138A-FDD38175FBAE}"/>
              </a:ext>
            </a:extLst>
          </p:cNvPr>
          <p:cNvSpPr>
            <a:spLocks noGrp="1"/>
          </p:cNvSpPr>
          <p:nvPr>
            <p:ph type="ctrTitle"/>
          </p:nvPr>
        </p:nvSpPr>
        <p:spPr>
          <a:xfrm>
            <a:off x="2996758" y="566118"/>
            <a:ext cx="3692642" cy="620717"/>
          </a:xfrm>
        </p:spPr>
        <p:txBody>
          <a:bodyPr>
            <a:normAutofit/>
          </a:bodyPr>
          <a:lstStyle/>
          <a:p>
            <a:r>
              <a:rPr lang="nl-NL" sz="3300" dirty="0"/>
              <a:t>Verbindingen</a:t>
            </a:r>
          </a:p>
        </p:txBody>
      </p:sp>
      <p:sp>
        <p:nvSpPr>
          <p:cNvPr id="3" name="Ondertitel 2">
            <a:extLst>
              <a:ext uri="{FF2B5EF4-FFF2-40B4-BE49-F238E27FC236}">
                <a16:creationId xmlns:a16="http://schemas.microsoft.com/office/drawing/2014/main" id="{1B90AC64-AFEA-9B2A-332D-A953E7520575}"/>
              </a:ext>
            </a:extLst>
          </p:cNvPr>
          <p:cNvSpPr>
            <a:spLocks noGrp="1"/>
          </p:cNvSpPr>
          <p:nvPr>
            <p:ph type="subTitle" idx="1"/>
          </p:nvPr>
        </p:nvSpPr>
        <p:spPr>
          <a:xfrm rot="335436">
            <a:off x="6095458" y="838707"/>
            <a:ext cx="2781759" cy="367596"/>
          </a:xfrm>
        </p:spPr>
        <p:txBody>
          <a:bodyPr>
            <a:normAutofit fontScale="55000" lnSpcReduction="20000"/>
          </a:bodyPr>
          <a:lstStyle/>
          <a:p>
            <a:r>
              <a:rPr lang="nl-NL" dirty="0">
                <a:solidFill>
                  <a:srgbClr val="113E52"/>
                </a:solidFill>
              </a:rPr>
              <a:t>Gennep – Maas (en </a:t>
            </a:r>
            <a:r>
              <a:rPr lang="nl-NL" dirty="0" err="1">
                <a:solidFill>
                  <a:srgbClr val="113E52"/>
                </a:solidFill>
              </a:rPr>
              <a:t>Niers</a:t>
            </a:r>
            <a:r>
              <a:rPr lang="nl-NL" dirty="0">
                <a:solidFill>
                  <a:srgbClr val="113E52"/>
                </a:solidFill>
              </a:rPr>
              <a:t>)</a:t>
            </a:r>
          </a:p>
        </p:txBody>
      </p:sp>
      <p:sp>
        <p:nvSpPr>
          <p:cNvPr id="4" name="Ondertitel 2">
            <a:extLst>
              <a:ext uri="{FF2B5EF4-FFF2-40B4-BE49-F238E27FC236}">
                <a16:creationId xmlns:a16="http://schemas.microsoft.com/office/drawing/2014/main" id="{D6FF416A-B4FE-B1BA-605B-840B18F7348A}"/>
              </a:ext>
            </a:extLst>
          </p:cNvPr>
          <p:cNvSpPr txBox="1">
            <a:spLocks/>
          </p:cNvSpPr>
          <p:nvPr/>
        </p:nvSpPr>
        <p:spPr>
          <a:xfrm>
            <a:off x="2728983" y="4188316"/>
            <a:ext cx="3766392" cy="78965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800" dirty="0">
                <a:solidFill>
                  <a:srgbClr val="113E52"/>
                </a:solidFill>
              </a:rPr>
              <a:t>Lopende ontwikkelingen zoals </a:t>
            </a:r>
            <a:r>
              <a:rPr lang="nl-NL" sz="1800" dirty="0" err="1">
                <a:solidFill>
                  <a:srgbClr val="113E52"/>
                </a:solidFill>
              </a:rPr>
              <a:t>Genneper</a:t>
            </a:r>
            <a:r>
              <a:rPr lang="nl-NL" sz="1800" dirty="0">
                <a:solidFill>
                  <a:srgbClr val="113E52"/>
                </a:solidFill>
              </a:rPr>
              <a:t> Huys en Maasheggen</a:t>
            </a:r>
          </a:p>
        </p:txBody>
      </p:sp>
      <p:sp>
        <p:nvSpPr>
          <p:cNvPr id="5" name="Ondertitel 2">
            <a:extLst>
              <a:ext uri="{FF2B5EF4-FFF2-40B4-BE49-F238E27FC236}">
                <a16:creationId xmlns:a16="http://schemas.microsoft.com/office/drawing/2014/main" id="{E785787F-0ABE-ABE4-6484-83D20B8422F1}"/>
              </a:ext>
            </a:extLst>
          </p:cNvPr>
          <p:cNvSpPr txBox="1">
            <a:spLocks/>
          </p:cNvSpPr>
          <p:nvPr/>
        </p:nvSpPr>
        <p:spPr>
          <a:xfrm>
            <a:off x="-80745" y="2205274"/>
            <a:ext cx="2781759" cy="62071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800" dirty="0">
                <a:solidFill>
                  <a:srgbClr val="113E52"/>
                </a:solidFill>
              </a:rPr>
              <a:t>Nieuwe en uit te breiden routes en ommetjes</a:t>
            </a:r>
          </a:p>
        </p:txBody>
      </p:sp>
      <p:pic>
        <p:nvPicPr>
          <p:cNvPr id="1028" name="Picture 4" descr="Welkom in de Maasheggen - Maasheggen UNESCO">
            <a:extLst>
              <a:ext uri="{FF2B5EF4-FFF2-40B4-BE49-F238E27FC236}">
                <a16:creationId xmlns:a16="http://schemas.microsoft.com/office/drawing/2014/main" id="{8FD3CA4B-19C4-ACAA-F0D4-1DD1CC51F2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550" y="109678"/>
            <a:ext cx="2781759" cy="2084510"/>
          </a:xfrm>
          <a:prstGeom prst="rect">
            <a:avLst/>
          </a:prstGeom>
          <a:noFill/>
          <a:extLst>
            <a:ext uri="{909E8E84-426E-40DD-AFC4-6F175D3DCCD1}">
              <a14:hiddenFill xmlns:a14="http://schemas.microsoft.com/office/drawing/2010/main">
                <a:solidFill>
                  <a:srgbClr val="FFFFFF"/>
                </a:solidFill>
              </a14:hiddenFill>
            </a:ext>
          </a:extLst>
        </p:spPr>
      </p:pic>
      <p:sp>
        <p:nvSpPr>
          <p:cNvPr id="6" name="Ondertitel 2">
            <a:extLst>
              <a:ext uri="{FF2B5EF4-FFF2-40B4-BE49-F238E27FC236}">
                <a16:creationId xmlns:a16="http://schemas.microsoft.com/office/drawing/2014/main" id="{64C7E462-26DB-ACFA-43C0-156E65F19ABD}"/>
              </a:ext>
            </a:extLst>
          </p:cNvPr>
          <p:cNvSpPr txBox="1">
            <a:spLocks/>
          </p:cNvSpPr>
          <p:nvPr/>
        </p:nvSpPr>
        <p:spPr>
          <a:xfrm>
            <a:off x="-170465" y="3038988"/>
            <a:ext cx="2857500" cy="47911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800" dirty="0">
                <a:solidFill>
                  <a:srgbClr val="113E52"/>
                </a:solidFill>
              </a:rPr>
              <a:t>Mogelijkheid fietsen en wandelen van rondjes </a:t>
            </a:r>
          </a:p>
        </p:txBody>
      </p:sp>
      <p:pic>
        <p:nvPicPr>
          <p:cNvPr id="1030" name="Picture 6" descr="Genneper Huys | Regio Noord-Limburg">
            <a:extLst>
              <a:ext uri="{FF2B5EF4-FFF2-40B4-BE49-F238E27FC236}">
                <a16:creationId xmlns:a16="http://schemas.microsoft.com/office/drawing/2014/main" id="{7ED46E30-D929-20C3-01CD-CE94655ECC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 y="3731194"/>
            <a:ext cx="3000375" cy="15751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etsvoetbrug - Infosteel">
            <a:extLst>
              <a:ext uri="{FF2B5EF4-FFF2-40B4-BE49-F238E27FC236}">
                <a16:creationId xmlns:a16="http://schemas.microsoft.com/office/drawing/2014/main" id="{4E028AB6-C88B-1E34-0AAE-AB490B9AE0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0345">
            <a:off x="6118188" y="1137279"/>
            <a:ext cx="2936217" cy="1958398"/>
          </a:xfrm>
          <a:prstGeom prst="rect">
            <a:avLst/>
          </a:prstGeom>
          <a:noFill/>
          <a:extLst>
            <a:ext uri="{909E8E84-426E-40DD-AFC4-6F175D3DCCD1}">
              <a14:hiddenFill xmlns:a14="http://schemas.microsoft.com/office/drawing/2010/main">
                <a:solidFill>
                  <a:srgbClr val="FFFFFF"/>
                </a:solidFill>
              </a14:hiddenFill>
            </a:ext>
          </a:extLst>
        </p:spPr>
      </p:pic>
      <p:sp>
        <p:nvSpPr>
          <p:cNvPr id="7" name="Ondertitel 2">
            <a:extLst>
              <a:ext uri="{FF2B5EF4-FFF2-40B4-BE49-F238E27FC236}">
                <a16:creationId xmlns:a16="http://schemas.microsoft.com/office/drawing/2014/main" id="{7D961CC3-9A51-20C0-813B-D5135AA1BEAD}"/>
              </a:ext>
            </a:extLst>
          </p:cNvPr>
          <p:cNvSpPr txBox="1">
            <a:spLocks/>
          </p:cNvSpPr>
          <p:nvPr/>
        </p:nvSpPr>
        <p:spPr>
          <a:xfrm rot="354389">
            <a:off x="5818803" y="3940359"/>
            <a:ext cx="3286502" cy="80193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800" dirty="0">
                <a:solidFill>
                  <a:srgbClr val="113E52"/>
                </a:solidFill>
              </a:rPr>
              <a:t>Uitlichten en </a:t>
            </a:r>
            <a:r>
              <a:rPr lang="nl-NL" sz="1800" dirty="0" err="1">
                <a:solidFill>
                  <a:srgbClr val="113E52"/>
                </a:solidFill>
              </a:rPr>
              <a:t>beleefbaar</a:t>
            </a:r>
            <a:r>
              <a:rPr lang="nl-NL" sz="1800" dirty="0">
                <a:solidFill>
                  <a:srgbClr val="113E52"/>
                </a:solidFill>
              </a:rPr>
              <a:t> maken cultuurhistorische waarden</a:t>
            </a:r>
          </a:p>
        </p:txBody>
      </p:sp>
      <p:pic>
        <p:nvPicPr>
          <p:cNvPr id="1026" name="Picture 2" descr="Europese subsidie voor waterrecreatie IJsseldelta - Al het nieuws uit  Kampen, IJsselmuiden e.o.">
            <a:extLst>
              <a:ext uri="{FF2B5EF4-FFF2-40B4-BE49-F238E27FC236}">
                <a16:creationId xmlns:a16="http://schemas.microsoft.com/office/drawing/2014/main" id="{DBB54554-1E6B-4525-9C0A-5ACD3E442B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275" y="1611419"/>
            <a:ext cx="3657503" cy="215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2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8898F-905E-A30C-8346-D7DFE39F875A}"/>
              </a:ext>
            </a:extLst>
          </p:cNvPr>
          <p:cNvSpPr>
            <a:spLocks noGrp="1"/>
          </p:cNvSpPr>
          <p:nvPr>
            <p:ph type="title"/>
          </p:nvPr>
        </p:nvSpPr>
        <p:spPr/>
        <p:txBody>
          <a:bodyPr/>
          <a:lstStyle/>
          <a:p>
            <a:r>
              <a:rPr lang="nl-NL" dirty="0"/>
              <a:t>Programma (vervolg)</a:t>
            </a:r>
          </a:p>
        </p:txBody>
      </p:sp>
      <p:sp>
        <p:nvSpPr>
          <p:cNvPr id="3" name="Tijdelijke aanduiding voor inhoud 2">
            <a:extLst>
              <a:ext uri="{FF2B5EF4-FFF2-40B4-BE49-F238E27FC236}">
                <a16:creationId xmlns:a16="http://schemas.microsoft.com/office/drawing/2014/main" id="{5C7EA7AC-55F3-E01D-95BB-DB149D1B621D}"/>
              </a:ext>
            </a:extLst>
          </p:cNvPr>
          <p:cNvSpPr>
            <a:spLocks noGrp="1"/>
          </p:cNvSpPr>
          <p:nvPr>
            <p:ph idx="1"/>
          </p:nvPr>
        </p:nvSpPr>
        <p:spPr>
          <a:xfrm>
            <a:off x="457200" y="987574"/>
            <a:ext cx="8229600" cy="4104455"/>
          </a:xfrm>
        </p:spPr>
        <p:txBody>
          <a:bodyPr>
            <a:noAutofit/>
          </a:bodyPr>
          <a:lstStyle/>
          <a:p>
            <a:pPr marL="0" indent="0">
              <a:buNone/>
            </a:pPr>
            <a:endParaRPr lang="nl-NL" sz="2000" b="1" dirty="0"/>
          </a:p>
          <a:p>
            <a:pPr marL="457200" indent="-457200">
              <a:buFont typeface="+mj-lt"/>
              <a:buAutoNum type="arabicPeriod" startAt="5"/>
            </a:pPr>
            <a:r>
              <a:rPr lang="nl-NL" sz="2000" b="1" dirty="0">
                <a:solidFill>
                  <a:srgbClr val="113E52"/>
                </a:solidFill>
              </a:rPr>
              <a:t>Inleiding op de discussie over Toekomstperspectief Maaskemp (ambtelijk trekker)</a:t>
            </a:r>
          </a:p>
          <a:p>
            <a:pPr marL="457200" indent="-457200">
              <a:buFont typeface="+mj-lt"/>
              <a:buAutoNum type="arabicPeriod" startAt="5"/>
            </a:pPr>
            <a:r>
              <a:rPr lang="nl-NL" sz="2000" b="1" dirty="0">
                <a:solidFill>
                  <a:srgbClr val="113E52"/>
                </a:solidFill>
              </a:rPr>
              <a:t>Inhoudelijke discussie over Toekomstperspectief </a:t>
            </a:r>
            <a:r>
              <a:rPr lang="nl-NL" sz="2000" b="1" dirty="0" err="1">
                <a:solidFill>
                  <a:srgbClr val="113E52"/>
                </a:solidFill>
              </a:rPr>
              <a:t>Maaskemp</a:t>
            </a:r>
            <a:r>
              <a:rPr lang="nl-NL" sz="2000" b="1" dirty="0">
                <a:solidFill>
                  <a:srgbClr val="113E52"/>
                </a:solidFill>
              </a:rPr>
              <a:t> o.l.v. Hans Teunissen</a:t>
            </a:r>
          </a:p>
          <a:p>
            <a:pPr marL="457200" indent="-457200">
              <a:buFont typeface="+mj-lt"/>
              <a:buAutoNum type="arabicPeriod" startAt="5"/>
            </a:pPr>
            <a:r>
              <a:rPr lang="nl-NL" sz="2000" b="1" dirty="0">
                <a:solidFill>
                  <a:srgbClr val="113E52"/>
                </a:solidFill>
              </a:rPr>
              <a:t>Financiële aspecten en ambtelijke capaciteit (Janine van Hulsteijn)</a:t>
            </a:r>
          </a:p>
          <a:p>
            <a:pPr marL="457200" indent="-457200">
              <a:buFont typeface="+mj-lt"/>
              <a:buAutoNum type="arabicPeriod" startAt="5"/>
            </a:pPr>
            <a:r>
              <a:rPr lang="nl-NL" sz="2000" b="1" dirty="0">
                <a:solidFill>
                  <a:srgbClr val="113E52"/>
                </a:solidFill>
              </a:rPr>
              <a:t>Ophalen richtinggevende uitspraken over Toekomstperspectief </a:t>
            </a:r>
            <a:r>
              <a:rPr lang="nl-NL" sz="2000" b="1" dirty="0" err="1">
                <a:solidFill>
                  <a:srgbClr val="113E52"/>
                </a:solidFill>
              </a:rPr>
              <a:t>Maaskemp</a:t>
            </a:r>
            <a:r>
              <a:rPr lang="nl-NL" sz="2000" b="1" dirty="0">
                <a:solidFill>
                  <a:srgbClr val="113E52"/>
                </a:solidFill>
              </a:rPr>
              <a:t> en </a:t>
            </a:r>
            <a:r>
              <a:rPr lang="nl-NL" sz="2000" b="1" i="1" dirty="0">
                <a:solidFill>
                  <a:srgbClr val="113E52"/>
                </a:solidFill>
              </a:rPr>
              <a:t>Go or no go </a:t>
            </a:r>
            <a:r>
              <a:rPr lang="nl-NL" sz="2000" b="1" dirty="0">
                <a:solidFill>
                  <a:srgbClr val="113E52"/>
                </a:solidFill>
              </a:rPr>
              <a:t>op proces o.l.v. Hans Teunissen</a:t>
            </a:r>
          </a:p>
          <a:p>
            <a:pPr marL="457200" indent="-457200">
              <a:buFont typeface="+mj-lt"/>
              <a:buAutoNum type="arabicPeriod" startAt="5"/>
            </a:pPr>
            <a:r>
              <a:rPr lang="nl-NL" sz="2000" b="1" dirty="0">
                <a:solidFill>
                  <a:srgbClr val="113E52"/>
                </a:solidFill>
              </a:rPr>
              <a:t>Vervolgafspraken en afsluiting</a:t>
            </a:r>
          </a:p>
        </p:txBody>
      </p:sp>
    </p:spTree>
    <p:extLst>
      <p:ext uri="{BB962C8B-B14F-4D97-AF65-F5344CB8AC3E}">
        <p14:creationId xmlns:p14="http://schemas.microsoft.com/office/powerpoint/2010/main" val="1617719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2BC2644A-F0A5-B939-E7B9-2F8944EAF15B}"/>
              </a:ext>
            </a:extLst>
          </p:cNvPr>
          <p:cNvPicPr>
            <a:picLocks noGrp="1" noChangeAspect="1"/>
          </p:cNvPicPr>
          <p:nvPr>
            <p:ph type="pic" sz="quarter" idx="10"/>
          </p:nvPr>
        </p:nvPicPr>
        <p:blipFill>
          <a:blip r:embed="rId2"/>
          <a:srcRect/>
          <a:stretch>
            <a:fillRect/>
          </a:stretch>
        </p:blipFill>
        <p:spPr>
          <a:prstGeom prst="rect">
            <a:avLst/>
          </a:prstGeom>
        </p:spPr>
      </p:pic>
      <p:pic>
        <p:nvPicPr>
          <p:cNvPr id="4" name="Afbeelding 3">
            <a:extLst>
              <a:ext uri="{FF2B5EF4-FFF2-40B4-BE49-F238E27FC236}">
                <a16:creationId xmlns:a16="http://schemas.microsoft.com/office/drawing/2014/main" id="{8CAEAB26-D73D-4B5B-1660-678E9A300425}"/>
              </a:ext>
            </a:extLst>
          </p:cNvPr>
          <p:cNvPicPr>
            <a:picLocks noChangeAspect="1"/>
          </p:cNvPicPr>
          <p:nvPr/>
        </p:nvPicPr>
        <p:blipFill>
          <a:blip r:embed="rId3"/>
          <a:stretch>
            <a:fillRect/>
          </a:stretch>
        </p:blipFill>
        <p:spPr>
          <a:xfrm>
            <a:off x="0" y="-60471"/>
            <a:ext cx="9251504" cy="5203971"/>
          </a:xfrm>
          <a:prstGeom prst="rect">
            <a:avLst/>
          </a:prstGeom>
        </p:spPr>
      </p:pic>
    </p:spTree>
    <p:extLst>
      <p:ext uri="{BB962C8B-B14F-4D97-AF65-F5344CB8AC3E}">
        <p14:creationId xmlns:p14="http://schemas.microsoft.com/office/powerpoint/2010/main" val="291969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t="16642"/>
          <a:stretch/>
        </p:blipFill>
        <p:spPr>
          <a:xfrm>
            <a:off x="0" y="1"/>
            <a:ext cx="9144000" cy="4287533"/>
          </a:xfrm>
          <a:prstGeom prst="rect">
            <a:avLst/>
          </a:prstGeom>
        </p:spPr>
      </p:pic>
      <p:sp>
        <p:nvSpPr>
          <p:cNvPr id="6" name="Titel 5"/>
          <p:cNvSpPr>
            <a:spLocks noGrp="1"/>
          </p:cNvSpPr>
          <p:nvPr>
            <p:ph type="title" idx="4294967295"/>
          </p:nvPr>
        </p:nvSpPr>
        <p:spPr>
          <a:xfrm>
            <a:off x="0" y="4212000"/>
            <a:ext cx="9144000" cy="900000"/>
          </a:xfrm>
          <a:solidFill>
            <a:schemeClr val="bg1"/>
          </a:solidFill>
        </p:spPr>
        <p:txBody>
          <a:bodyPr lIns="0" tIns="0" rIns="396000" bIns="0">
            <a:normAutofit/>
          </a:bodyPr>
          <a:lstStyle/>
          <a:p>
            <a:pPr algn="r"/>
            <a:r>
              <a:rPr lang="nl-NL" sz="2800" dirty="0"/>
              <a:t>Economie/voorzieningenniveau (medewerker e)</a:t>
            </a:r>
          </a:p>
        </p:txBody>
      </p:sp>
      <p:cxnSp>
        <p:nvCxnSpPr>
          <p:cNvPr id="10" name="Rechte verbindingslijn 9"/>
          <p:cNvCxnSpPr/>
          <p:nvPr/>
        </p:nvCxnSpPr>
        <p:spPr>
          <a:xfrm>
            <a:off x="0" y="4212000"/>
            <a:ext cx="9144000" cy="0"/>
          </a:xfrm>
          <a:prstGeom prst="line">
            <a:avLst/>
          </a:prstGeom>
          <a:ln w="76200">
            <a:solidFill>
              <a:srgbClr val="C89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253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106F6B7-6F46-4F61-626F-D3E68A20C7E2}"/>
              </a:ext>
            </a:extLst>
          </p:cNvPr>
          <p:cNvSpPr>
            <a:spLocks noGrp="1"/>
          </p:cNvSpPr>
          <p:nvPr>
            <p:ph type="title"/>
          </p:nvPr>
        </p:nvSpPr>
        <p:spPr/>
        <p:txBody>
          <a:bodyPr/>
          <a:lstStyle/>
          <a:p>
            <a:r>
              <a:rPr lang="nl-NL" dirty="0"/>
              <a:t>Economie</a:t>
            </a:r>
          </a:p>
        </p:txBody>
      </p:sp>
      <p:pic>
        <p:nvPicPr>
          <p:cNvPr id="6" name="Tijdelijke aanduiding voor inhoud 5">
            <a:extLst>
              <a:ext uri="{FF2B5EF4-FFF2-40B4-BE49-F238E27FC236}">
                <a16:creationId xmlns:a16="http://schemas.microsoft.com/office/drawing/2014/main" id="{0B896EF0-A763-8CD4-5458-F98269E403F5}"/>
              </a:ext>
            </a:extLst>
          </p:cNvPr>
          <p:cNvPicPr>
            <a:picLocks noGrp="1" noChangeAspect="1"/>
          </p:cNvPicPr>
          <p:nvPr>
            <p:ph idx="1"/>
          </p:nvPr>
        </p:nvPicPr>
        <p:blipFill>
          <a:blip r:embed="rId2"/>
          <a:stretch>
            <a:fillRect/>
          </a:stretch>
        </p:blipFill>
        <p:spPr>
          <a:xfrm>
            <a:off x="107504" y="1063229"/>
            <a:ext cx="2255716" cy="3011685"/>
          </a:xfrm>
          <a:prstGeom prst="rect">
            <a:avLst/>
          </a:prstGeom>
        </p:spPr>
      </p:pic>
      <p:pic>
        <p:nvPicPr>
          <p:cNvPr id="7" name="Afbeelding 6">
            <a:extLst>
              <a:ext uri="{FF2B5EF4-FFF2-40B4-BE49-F238E27FC236}">
                <a16:creationId xmlns:a16="http://schemas.microsoft.com/office/drawing/2014/main" id="{7749C90B-E3F4-CEC2-9DC2-52A2EFB91A0A}"/>
              </a:ext>
            </a:extLst>
          </p:cNvPr>
          <p:cNvPicPr>
            <a:picLocks noChangeAspect="1"/>
          </p:cNvPicPr>
          <p:nvPr/>
        </p:nvPicPr>
        <p:blipFill>
          <a:blip r:embed="rId3"/>
          <a:stretch>
            <a:fillRect/>
          </a:stretch>
        </p:blipFill>
        <p:spPr>
          <a:xfrm>
            <a:off x="2915816" y="532831"/>
            <a:ext cx="3066554" cy="2036240"/>
          </a:xfrm>
          <a:prstGeom prst="rect">
            <a:avLst/>
          </a:prstGeom>
        </p:spPr>
      </p:pic>
      <p:pic>
        <p:nvPicPr>
          <p:cNvPr id="8" name="Afbeelding 7">
            <a:extLst>
              <a:ext uri="{FF2B5EF4-FFF2-40B4-BE49-F238E27FC236}">
                <a16:creationId xmlns:a16="http://schemas.microsoft.com/office/drawing/2014/main" id="{2707EBFB-43A1-D81A-782E-E510BE8B8A08}"/>
              </a:ext>
            </a:extLst>
          </p:cNvPr>
          <p:cNvPicPr>
            <a:picLocks noChangeAspect="1"/>
          </p:cNvPicPr>
          <p:nvPr/>
        </p:nvPicPr>
        <p:blipFill>
          <a:blip r:embed="rId4"/>
          <a:stretch>
            <a:fillRect/>
          </a:stretch>
        </p:blipFill>
        <p:spPr>
          <a:xfrm>
            <a:off x="6107929" y="879561"/>
            <a:ext cx="3036071" cy="1713124"/>
          </a:xfrm>
          <a:prstGeom prst="rect">
            <a:avLst/>
          </a:prstGeom>
        </p:spPr>
      </p:pic>
      <p:pic>
        <p:nvPicPr>
          <p:cNvPr id="11" name="Afbeelding 10">
            <a:extLst>
              <a:ext uri="{FF2B5EF4-FFF2-40B4-BE49-F238E27FC236}">
                <a16:creationId xmlns:a16="http://schemas.microsoft.com/office/drawing/2014/main" id="{182F6F30-A9A6-4424-2C07-D1C9DA503D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1850" y="2791374"/>
            <a:ext cx="2902863" cy="1935242"/>
          </a:xfrm>
          <a:prstGeom prst="rect">
            <a:avLst/>
          </a:prstGeom>
          <a:noFill/>
          <a:ln>
            <a:noFill/>
          </a:ln>
        </p:spPr>
      </p:pic>
      <p:pic>
        <p:nvPicPr>
          <p:cNvPr id="13" name="Afbeelding 12" descr="Afbeelding met buitenshuis, gebouw, hemel, weg&#10;&#10;Automatisch gegenereerde beschrijving">
            <a:extLst>
              <a:ext uri="{FF2B5EF4-FFF2-40B4-BE49-F238E27FC236}">
                <a16:creationId xmlns:a16="http://schemas.microsoft.com/office/drawing/2014/main" id="{EFF04F7E-8FB8-978A-05A3-570AFC4439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03" y="2682002"/>
            <a:ext cx="3710263" cy="2472542"/>
          </a:xfrm>
          <a:prstGeom prst="rect">
            <a:avLst/>
          </a:prstGeom>
        </p:spPr>
      </p:pic>
    </p:spTree>
    <p:extLst>
      <p:ext uri="{BB962C8B-B14F-4D97-AF65-F5344CB8AC3E}">
        <p14:creationId xmlns:p14="http://schemas.microsoft.com/office/powerpoint/2010/main" val="284416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CF76C-23E7-2022-86E9-99EBD9A37E68}"/>
              </a:ext>
            </a:extLst>
          </p:cNvPr>
          <p:cNvSpPr>
            <a:spLocks noGrp="1"/>
          </p:cNvSpPr>
          <p:nvPr>
            <p:ph type="title"/>
          </p:nvPr>
        </p:nvSpPr>
        <p:spPr/>
        <p:txBody>
          <a:bodyPr/>
          <a:lstStyle/>
          <a:p>
            <a:r>
              <a:rPr lang="nl-NL" dirty="0" err="1"/>
              <a:t>Maaskemp</a:t>
            </a:r>
            <a:r>
              <a:rPr lang="nl-NL" dirty="0"/>
              <a:t> versterkt ...</a:t>
            </a:r>
          </a:p>
        </p:txBody>
      </p:sp>
      <p:sp>
        <p:nvSpPr>
          <p:cNvPr id="3" name="Tijdelijke aanduiding voor inhoud 2">
            <a:extLst>
              <a:ext uri="{FF2B5EF4-FFF2-40B4-BE49-F238E27FC236}">
                <a16:creationId xmlns:a16="http://schemas.microsoft.com/office/drawing/2014/main" id="{097E89F7-7D97-BC71-FAB6-056D40F627D9}"/>
              </a:ext>
            </a:extLst>
          </p:cNvPr>
          <p:cNvSpPr>
            <a:spLocks noGrp="1"/>
          </p:cNvSpPr>
          <p:nvPr>
            <p:ph idx="1"/>
          </p:nvPr>
        </p:nvSpPr>
        <p:spPr/>
        <p:txBody>
          <a:bodyPr>
            <a:normAutofit/>
          </a:bodyPr>
          <a:lstStyle/>
          <a:p>
            <a:r>
              <a:rPr lang="nl-NL" sz="2600" dirty="0">
                <a:solidFill>
                  <a:srgbClr val="113E52"/>
                </a:solidFill>
              </a:rPr>
              <a:t>de aantrekkingskracht van vestingstadje en historische centrum Gennep én de regio</a:t>
            </a:r>
          </a:p>
          <a:p>
            <a:r>
              <a:rPr lang="nl-NL" sz="2600" dirty="0">
                <a:solidFill>
                  <a:srgbClr val="113E52"/>
                </a:solidFill>
              </a:rPr>
              <a:t>het voorzieningenniveau van Gennep</a:t>
            </a:r>
          </a:p>
          <a:p>
            <a:r>
              <a:rPr lang="nl-NL" sz="2600" dirty="0">
                <a:solidFill>
                  <a:srgbClr val="113E52"/>
                </a:solidFill>
              </a:rPr>
              <a:t>de aantrekkingskracht om te (blijven) wonen </a:t>
            </a:r>
          </a:p>
          <a:p>
            <a:r>
              <a:rPr lang="nl-NL" sz="2600" dirty="0">
                <a:solidFill>
                  <a:srgbClr val="113E52"/>
                </a:solidFill>
              </a:rPr>
              <a:t>potentieel arbeidsmarkt, werkgelegenheid</a:t>
            </a:r>
          </a:p>
          <a:p>
            <a:r>
              <a:rPr lang="nl-NL" sz="2600" dirty="0">
                <a:solidFill>
                  <a:srgbClr val="113E52"/>
                </a:solidFill>
              </a:rPr>
              <a:t>kansen voor bedrijven en (centrum)ondernemers</a:t>
            </a:r>
          </a:p>
          <a:p>
            <a:endParaRPr lang="nl-NL" dirty="0"/>
          </a:p>
        </p:txBody>
      </p:sp>
    </p:spTree>
    <p:extLst>
      <p:ext uri="{BB962C8B-B14F-4D97-AF65-F5344CB8AC3E}">
        <p14:creationId xmlns:p14="http://schemas.microsoft.com/office/powerpoint/2010/main" val="2701518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CF76C-23E7-2022-86E9-99EBD9A37E68}"/>
              </a:ext>
            </a:extLst>
          </p:cNvPr>
          <p:cNvSpPr>
            <a:spLocks noGrp="1"/>
          </p:cNvSpPr>
          <p:nvPr>
            <p:ph type="title"/>
          </p:nvPr>
        </p:nvSpPr>
        <p:spPr/>
        <p:txBody>
          <a:bodyPr/>
          <a:lstStyle/>
          <a:p>
            <a:r>
              <a:rPr lang="nl-NL" dirty="0" err="1"/>
              <a:t>Maaskemp</a:t>
            </a:r>
            <a:r>
              <a:rPr lang="nl-NL" dirty="0"/>
              <a:t> biedt ...</a:t>
            </a:r>
          </a:p>
        </p:txBody>
      </p:sp>
      <p:sp>
        <p:nvSpPr>
          <p:cNvPr id="3" name="Tijdelijke aanduiding voor inhoud 2">
            <a:extLst>
              <a:ext uri="{FF2B5EF4-FFF2-40B4-BE49-F238E27FC236}">
                <a16:creationId xmlns:a16="http://schemas.microsoft.com/office/drawing/2014/main" id="{097E89F7-7D97-BC71-FAB6-056D40F627D9}"/>
              </a:ext>
            </a:extLst>
          </p:cNvPr>
          <p:cNvSpPr>
            <a:spLocks noGrp="1"/>
          </p:cNvSpPr>
          <p:nvPr>
            <p:ph idx="1"/>
          </p:nvPr>
        </p:nvSpPr>
        <p:spPr/>
        <p:txBody>
          <a:bodyPr>
            <a:normAutofit fontScale="92500"/>
          </a:bodyPr>
          <a:lstStyle/>
          <a:p>
            <a:r>
              <a:rPr lang="nl-NL" dirty="0">
                <a:solidFill>
                  <a:srgbClr val="113E52"/>
                </a:solidFill>
              </a:rPr>
              <a:t>kansen toename toerisme</a:t>
            </a:r>
          </a:p>
          <a:p>
            <a:r>
              <a:rPr lang="nl-NL" dirty="0">
                <a:solidFill>
                  <a:srgbClr val="113E52"/>
                </a:solidFill>
              </a:rPr>
              <a:t>kansen voor vergroten belevingswaarde</a:t>
            </a:r>
          </a:p>
          <a:p>
            <a:r>
              <a:rPr lang="nl-NL" dirty="0">
                <a:solidFill>
                  <a:srgbClr val="113E52"/>
                </a:solidFill>
              </a:rPr>
              <a:t>kansen voor bedrijven en (centrum)ondernemers</a:t>
            </a:r>
          </a:p>
          <a:p>
            <a:r>
              <a:rPr lang="nl-NL" dirty="0">
                <a:solidFill>
                  <a:srgbClr val="113E52"/>
                </a:solidFill>
              </a:rPr>
              <a:t>kansen voor versterken economie</a:t>
            </a:r>
          </a:p>
          <a:p>
            <a:r>
              <a:rPr lang="nl-NL" dirty="0">
                <a:solidFill>
                  <a:srgbClr val="113E52"/>
                </a:solidFill>
              </a:rPr>
              <a:t>kansen voor een mooie toekomst van Gennep!</a:t>
            </a:r>
          </a:p>
          <a:p>
            <a:endParaRPr lang="nl-NL" dirty="0"/>
          </a:p>
        </p:txBody>
      </p:sp>
    </p:spTree>
    <p:extLst>
      <p:ext uri="{BB962C8B-B14F-4D97-AF65-F5344CB8AC3E}">
        <p14:creationId xmlns:p14="http://schemas.microsoft.com/office/powerpoint/2010/main" val="3490573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9201CEA4-B82F-8824-228A-FDE40823C658}"/>
              </a:ext>
            </a:extLst>
          </p:cNvPr>
          <p:cNvPicPr>
            <a:picLocks noGrp="1" noChangeAspect="1"/>
          </p:cNvPicPr>
          <p:nvPr>
            <p:ph type="pic" sz="quarter" idx="10"/>
          </p:nvPr>
        </p:nvPicPr>
        <p:blipFill>
          <a:blip r:embed="rId2"/>
          <a:srcRect t="12459" b="12459"/>
          <a:stretch>
            <a:fillRect/>
          </a:stretch>
        </p:blipFill>
        <p:spPr>
          <a:xfrm>
            <a:off x="1475656" y="843558"/>
            <a:ext cx="6408712" cy="3604901"/>
          </a:xfrm>
          <a:prstGeom prst="rect">
            <a:avLst/>
          </a:prstGeom>
        </p:spPr>
      </p:pic>
    </p:spTree>
    <p:extLst>
      <p:ext uri="{BB962C8B-B14F-4D97-AF65-F5344CB8AC3E}">
        <p14:creationId xmlns:p14="http://schemas.microsoft.com/office/powerpoint/2010/main" val="727544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E29BE-6DCF-9DCC-6948-9C1C725FA729}"/>
              </a:ext>
            </a:extLst>
          </p:cNvPr>
          <p:cNvSpPr>
            <a:spLocks noGrp="1"/>
          </p:cNvSpPr>
          <p:nvPr>
            <p:ph type="title"/>
          </p:nvPr>
        </p:nvSpPr>
        <p:spPr/>
        <p:txBody>
          <a:bodyPr>
            <a:noAutofit/>
          </a:bodyPr>
          <a:lstStyle/>
          <a:p>
            <a:r>
              <a:rPr lang="nl-NL" sz="2700" dirty="0"/>
              <a:t>Inleiding op de discussie </a:t>
            </a:r>
            <a:r>
              <a:rPr lang="nl-NL" sz="2700" dirty="0" err="1"/>
              <a:t>Toekomst-perspectief</a:t>
            </a:r>
            <a:r>
              <a:rPr lang="nl-NL" sz="2700" dirty="0"/>
              <a:t> Maaskemp (ambtelijk trekker)</a:t>
            </a:r>
          </a:p>
        </p:txBody>
      </p:sp>
      <p:sp>
        <p:nvSpPr>
          <p:cNvPr id="3" name="Tijdelijke aanduiding voor inhoud 2">
            <a:extLst>
              <a:ext uri="{FF2B5EF4-FFF2-40B4-BE49-F238E27FC236}">
                <a16:creationId xmlns:a16="http://schemas.microsoft.com/office/drawing/2014/main" id="{DD132312-AC17-66D0-1767-38C0C8B78BF2}"/>
              </a:ext>
            </a:extLst>
          </p:cNvPr>
          <p:cNvSpPr>
            <a:spLocks noGrp="1"/>
          </p:cNvSpPr>
          <p:nvPr>
            <p:ph idx="1"/>
          </p:nvPr>
        </p:nvSpPr>
        <p:spPr>
          <a:xfrm>
            <a:off x="457200" y="1347614"/>
            <a:ext cx="8229600" cy="3168352"/>
          </a:xfrm>
        </p:spPr>
        <p:txBody>
          <a:bodyPr>
            <a:normAutofit fontScale="55000" lnSpcReduction="20000"/>
          </a:bodyPr>
          <a:lstStyle/>
          <a:p>
            <a:r>
              <a:rPr lang="nl-NL" dirty="0">
                <a:solidFill>
                  <a:srgbClr val="113E52"/>
                </a:solidFill>
              </a:rPr>
              <a:t>Belang van een gedragen toekomstvisie gemeente Gennep voor de Maaskemp (in relatie tot omgeving) voor toekomstige generaties</a:t>
            </a:r>
          </a:p>
          <a:p>
            <a:r>
              <a:rPr lang="nl-NL" dirty="0">
                <a:solidFill>
                  <a:srgbClr val="113E52"/>
                </a:solidFill>
              </a:rPr>
              <a:t>Complexiteit van een Gebiedsontwikkeling Maaskemp: tijd, projectorganisatie, samenwerkende partners, proces, geld</a:t>
            </a:r>
          </a:p>
          <a:p>
            <a:r>
              <a:rPr lang="nl-NL" dirty="0">
                <a:solidFill>
                  <a:srgbClr val="113E52"/>
                </a:solidFill>
              </a:rPr>
              <a:t>Voorbeelden: Maaspark Well, Ooijen-Wanssum, </a:t>
            </a:r>
            <a:r>
              <a:rPr lang="nl-NL" dirty="0" err="1">
                <a:solidFill>
                  <a:srgbClr val="113E52"/>
                </a:solidFill>
              </a:rPr>
              <a:t>Bakelse</a:t>
            </a:r>
            <a:r>
              <a:rPr lang="nl-NL" dirty="0">
                <a:solidFill>
                  <a:srgbClr val="113E52"/>
                </a:solidFill>
              </a:rPr>
              <a:t> plassen </a:t>
            </a:r>
          </a:p>
          <a:p>
            <a:r>
              <a:rPr lang="nl-NL" dirty="0">
                <a:solidFill>
                  <a:srgbClr val="113E52"/>
                </a:solidFill>
              </a:rPr>
              <a:t>Dilemma’s</a:t>
            </a:r>
          </a:p>
          <a:p>
            <a:r>
              <a:rPr lang="nl-NL" dirty="0">
                <a:solidFill>
                  <a:srgbClr val="113E52"/>
                </a:solidFill>
              </a:rPr>
              <a:t>Focus op toekomstige gebiedswaarden / gewenste ruimtelijke kwaliteit</a:t>
            </a:r>
          </a:p>
          <a:p>
            <a:r>
              <a:rPr lang="nl-NL" dirty="0">
                <a:solidFill>
                  <a:srgbClr val="113E52"/>
                </a:solidFill>
              </a:rPr>
              <a:t>Hoe kijken we aan tegen de toekomst van de Maaskemp en omgeving?</a:t>
            </a:r>
          </a:p>
          <a:p>
            <a:r>
              <a:rPr lang="nl-NL" dirty="0">
                <a:solidFill>
                  <a:srgbClr val="113E52"/>
                </a:solidFill>
              </a:rPr>
              <a:t>Aan u het woord!</a:t>
            </a:r>
          </a:p>
          <a:p>
            <a:endParaRPr lang="nl-NL" dirty="0">
              <a:solidFill>
                <a:srgbClr val="113E52"/>
              </a:solidFill>
            </a:endParaRPr>
          </a:p>
          <a:p>
            <a:pPr marL="0" indent="0">
              <a:buNone/>
            </a:pPr>
            <a:r>
              <a:rPr lang="nl-NL" i="1" dirty="0">
                <a:solidFill>
                  <a:srgbClr val="113E52"/>
                </a:solidFill>
              </a:rPr>
              <a:t>Discussie onder leiding van Hans Teunissen.</a:t>
            </a:r>
          </a:p>
        </p:txBody>
      </p:sp>
    </p:spTree>
    <p:extLst>
      <p:ext uri="{BB962C8B-B14F-4D97-AF65-F5344CB8AC3E}">
        <p14:creationId xmlns:p14="http://schemas.microsoft.com/office/powerpoint/2010/main" val="3436243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E29BE-6DCF-9DCC-6948-9C1C725FA729}"/>
              </a:ext>
            </a:extLst>
          </p:cNvPr>
          <p:cNvSpPr>
            <a:spLocks noGrp="1"/>
          </p:cNvSpPr>
          <p:nvPr>
            <p:ph type="title"/>
          </p:nvPr>
        </p:nvSpPr>
        <p:spPr/>
        <p:txBody>
          <a:bodyPr>
            <a:noAutofit/>
          </a:bodyPr>
          <a:lstStyle/>
          <a:p>
            <a:r>
              <a:rPr lang="nl-NL" sz="2700" dirty="0"/>
              <a:t>Financiële aspecten en ambtelijke capaciteit (Janine van Hulsteijn)</a:t>
            </a:r>
          </a:p>
        </p:txBody>
      </p:sp>
      <p:sp>
        <p:nvSpPr>
          <p:cNvPr id="3" name="Tijdelijke aanduiding voor inhoud 2">
            <a:extLst>
              <a:ext uri="{FF2B5EF4-FFF2-40B4-BE49-F238E27FC236}">
                <a16:creationId xmlns:a16="http://schemas.microsoft.com/office/drawing/2014/main" id="{DD132312-AC17-66D0-1767-38C0C8B78BF2}"/>
              </a:ext>
            </a:extLst>
          </p:cNvPr>
          <p:cNvSpPr>
            <a:spLocks noGrp="1"/>
          </p:cNvSpPr>
          <p:nvPr>
            <p:ph idx="1"/>
          </p:nvPr>
        </p:nvSpPr>
        <p:spPr/>
        <p:txBody>
          <a:bodyPr>
            <a:normAutofit/>
          </a:bodyPr>
          <a:lstStyle/>
          <a:p>
            <a:r>
              <a:rPr lang="nl-NL" sz="2400" dirty="0">
                <a:solidFill>
                  <a:srgbClr val="113E52"/>
                </a:solidFill>
              </a:rPr>
              <a:t>Gemeente is bezig met groot aantal projecten en ontwikkelingen</a:t>
            </a:r>
          </a:p>
          <a:p>
            <a:r>
              <a:rPr lang="nl-NL" sz="2400" dirty="0">
                <a:solidFill>
                  <a:srgbClr val="113E52"/>
                </a:solidFill>
              </a:rPr>
              <a:t>Ambtelijke capaciteit, inhuur externe deskundigheid en vereiste projectorganisatie gedurende langjarig traject</a:t>
            </a:r>
          </a:p>
          <a:p>
            <a:r>
              <a:rPr lang="nl-NL" sz="2400" dirty="0">
                <a:solidFill>
                  <a:srgbClr val="113E52"/>
                </a:solidFill>
              </a:rPr>
              <a:t>Mogelijke financiële consequenties</a:t>
            </a:r>
          </a:p>
          <a:p>
            <a:r>
              <a:rPr lang="nl-NL" sz="2400" dirty="0">
                <a:solidFill>
                  <a:srgbClr val="113E52"/>
                </a:solidFill>
              </a:rPr>
              <a:t>Keuzes zijn noodzakelijk</a:t>
            </a:r>
          </a:p>
        </p:txBody>
      </p:sp>
    </p:spTree>
    <p:extLst>
      <p:ext uri="{BB962C8B-B14F-4D97-AF65-F5344CB8AC3E}">
        <p14:creationId xmlns:p14="http://schemas.microsoft.com/office/powerpoint/2010/main" val="1275556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E29BE-6DCF-9DCC-6948-9C1C725FA729}"/>
              </a:ext>
            </a:extLst>
          </p:cNvPr>
          <p:cNvSpPr>
            <a:spLocks noGrp="1"/>
          </p:cNvSpPr>
          <p:nvPr>
            <p:ph type="title"/>
          </p:nvPr>
        </p:nvSpPr>
        <p:spPr/>
        <p:txBody>
          <a:bodyPr>
            <a:noAutofit/>
          </a:bodyPr>
          <a:lstStyle/>
          <a:p>
            <a:r>
              <a:rPr lang="nl-NL" sz="2700" dirty="0"/>
              <a:t>Ophalen richtinggevende uitspraken over Toekomstperspectief </a:t>
            </a:r>
            <a:r>
              <a:rPr lang="nl-NL" sz="2700" dirty="0" err="1"/>
              <a:t>Maaskemp</a:t>
            </a:r>
            <a:r>
              <a:rPr lang="nl-NL" sz="2700" dirty="0"/>
              <a:t> en </a:t>
            </a:r>
            <a:br>
              <a:rPr lang="nl-NL" sz="2700" dirty="0"/>
            </a:br>
            <a:r>
              <a:rPr lang="nl-NL" sz="2700" i="1" dirty="0"/>
              <a:t>Go or no go</a:t>
            </a:r>
            <a:r>
              <a:rPr lang="nl-NL" sz="2700" dirty="0"/>
              <a:t> op het proces</a:t>
            </a:r>
          </a:p>
        </p:txBody>
      </p:sp>
      <p:pic>
        <p:nvPicPr>
          <p:cNvPr id="4" name="Tijdelijke aanduiding voor inhoud 3">
            <a:extLst>
              <a:ext uri="{FF2B5EF4-FFF2-40B4-BE49-F238E27FC236}">
                <a16:creationId xmlns:a16="http://schemas.microsoft.com/office/drawing/2014/main" id="{E8B310E7-875C-EC8B-B2E6-7EE96F24919C}"/>
              </a:ext>
            </a:extLst>
          </p:cNvPr>
          <p:cNvPicPr>
            <a:picLocks noGrp="1" noChangeAspect="1"/>
          </p:cNvPicPr>
          <p:nvPr>
            <p:ph idx="1"/>
          </p:nvPr>
        </p:nvPicPr>
        <p:blipFill>
          <a:blip r:embed="rId2"/>
          <a:stretch>
            <a:fillRect/>
          </a:stretch>
        </p:blipFill>
        <p:spPr>
          <a:xfrm>
            <a:off x="457200" y="1407630"/>
            <a:ext cx="8229600" cy="2979115"/>
          </a:xfrm>
          <a:prstGeom prst="rect">
            <a:avLst/>
          </a:prstGeom>
        </p:spPr>
      </p:pic>
    </p:spTree>
    <p:extLst>
      <p:ext uri="{BB962C8B-B14F-4D97-AF65-F5344CB8AC3E}">
        <p14:creationId xmlns:p14="http://schemas.microsoft.com/office/powerpoint/2010/main" val="2553044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E29BE-6DCF-9DCC-6948-9C1C725FA729}"/>
              </a:ext>
            </a:extLst>
          </p:cNvPr>
          <p:cNvSpPr>
            <a:spLocks noGrp="1"/>
          </p:cNvSpPr>
          <p:nvPr>
            <p:ph type="title"/>
          </p:nvPr>
        </p:nvSpPr>
        <p:spPr>
          <a:xfrm>
            <a:off x="467544" y="205979"/>
            <a:ext cx="7776864" cy="857250"/>
          </a:xfrm>
        </p:spPr>
        <p:txBody>
          <a:bodyPr vert="horz" lIns="91440" tIns="45720" rIns="91440" bIns="45720" rtlCol="0" anchor="ctr">
            <a:normAutofit/>
          </a:bodyPr>
          <a:lstStyle/>
          <a:p>
            <a:r>
              <a:rPr lang="nl-NL" sz="3700" b="1" kern="1200" dirty="0">
                <a:latin typeface="Open Sans" panose="020B0606030504020204" pitchFamily="34" charset="0"/>
                <a:ea typeface="Open Sans" panose="020B0606030504020204" pitchFamily="34" charset="0"/>
                <a:cs typeface="Open Sans" panose="020B0606030504020204" pitchFamily="34" charset="0"/>
              </a:rPr>
              <a:t>Vervolgafspraken en afsluiting</a:t>
            </a:r>
          </a:p>
        </p:txBody>
      </p:sp>
      <p:pic>
        <p:nvPicPr>
          <p:cNvPr id="6" name="Tijdelijke aanduiding voor inhoud 5">
            <a:extLst>
              <a:ext uri="{FF2B5EF4-FFF2-40B4-BE49-F238E27FC236}">
                <a16:creationId xmlns:a16="http://schemas.microsoft.com/office/drawing/2014/main" id="{013864C6-1EA6-80A6-2518-717CA2C809ED}"/>
              </a:ext>
            </a:extLst>
          </p:cNvPr>
          <p:cNvPicPr>
            <a:picLocks noGrp="1" noChangeAspect="1"/>
          </p:cNvPicPr>
          <p:nvPr>
            <p:ph sz="half" idx="1"/>
          </p:nvPr>
        </p:nvPicPr>
        <p:blipFill rotWithShape="1">
          <a:blip r:embed="rId2"/>
          <a:srcRect t="6414" r="5" b="18775"/>
          <a:stretch/>
        </p:blipFill>
        <p:spPr>
          <a:xfrm>
            <a:off x="467544" y="1265853"/>
            <a:ext cx="4618857" cy="2911296"/>
          </a:xfrm>
          <a:prstGeom prst="rect">
            <a:avLst/>
          </a:prstGeom>
          <a:noFill/>
        </p:spPr>
      </p:pic>
      <p:sp>
        <p:nvSpPr>
          <p:cNvPr id="7" name="Tijdelijke aanduiding voor inhoud 2">
            <a:extLst>
              <a:ext uri="{FF2B5EF4-FFF2-40B4-BE49-F238E27FC236}">
                <a16:creationId xmlns:a16="http://schemas.microsoft.com/office/drawing/2014/main" id="{D89DF995-EFD8-00A3-0FEC-FFF338B6C7F1}"/>
              </a:ext>
            </a:extLst>
          </p:cNvPr>
          <p:cNvSpPr txBox="1">
            <a:spLocks/>
          </p:cNvSpPr>
          <p:nvPr/>
        </p:nvSpPr>
        <p:spPr>
          <a:xfrm>
            <a:off x="5391133" y="1645020"/>
            <a:ext cx="3744416" cy="25455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8972A"/>
              </a:buClr>
              <a:buSzPct val="75000"/>
              <a:buFont typeface="Wingdings" panose="05000000000000000000" pitchFamily="2" charset="2"/>
              <a:buChar char="v"/>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8972A"/>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8972A"/>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8972A"/>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8972A"/>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800" dirty="0">
                <a:solidFill>
                  <a:srgbClr val="113E52"/>
                </a:solidFill>
              </a:rPr>
              <a:t>Hoe gaan we verder?</a:t>
            </a:r>
          </a:p>
          <a:p>
            <a:r>
              <a:rPr lang="nl-NL" sz="2800" dirty="0">
                <a:solidFill>
                  <a:srgbClr val="113E52"/>
                </a:solidFill>
              </a:rPr>
              <a:t>Afspraken?</a:t>
            </a:r>
          </a:p>
          <a:p>
            <a:r>
              <a:rPr lang="nl-NL" sz="2800" dirty="0">
                <a:solidFill>
                  <a:srgbClr val="113E52"/>
                </a:solidFill>
              </a:rPr>
              <a:t>Afsluiting</a:t>
            </a:r>
          </a:p>
          <a:p>
            <a:endParaRPr lang="nl-NL" sz="2800" dirty="0"/>
          </a:p>
        </p:txBody>
      </p:sp>
    </p:spTree>
    <p:extLst>
      <p:ext uri="{BB962C8B-B14F-4D97-AF65-F5344CB8AC3E}">
        <p14:creationId xmlns:p14="http://schemas.microsoft.com/office/powerpoint/2010/main" val="165496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9B5B8-3A83-03A5-E927-FDD8DDF1016C}"/>
              </a:ext>
            </a:extLst>
          </p:cNvPr>
          <p:cNvSpPr>
            <a:spLocks noGrp="1"/>
          </p:cNvSpPr>
          <p:nvPr>
            <p:ph type="title"/>
          </p:nvPr>
        </p:nvSpPr>
        <p:spPr/>
        <p:txBody>
          <a:bodyPr>
            <a:normAutofit/>
          </a:bodyPr>
          <a:lstStyle/>
          <a:p>
            <a:r>
              <a:rPr lang="nl-NL" dirty="0"/>
              <a:t>Inleiding Peter Stevens</a:t>
            </a:r>
          </a:p>
        </p:txBody>
      </p:sp>
      <p:sp>
        <p:nvSpPr>
          <p:cNvPr id="3" name="Tijdelijke aanduiding voor inhoud 2">
            <a:extLst>
              <a:ext uri="{FF2B5EF4-FFF2-40B4-BE49-F238E27FC236}">
                <a16:creationId xmlns:a16="http://schemas.microsoft.com/office/drawing/2014/main" id="{3E8A47E5-B73C-029E-D7C6-28F62CE707A6}"/>
              </a:ext>
            </a:extLst>
          </p:cNvPr>
          <p:cNvSpPr>
            <a:spLocks noGrp="1"/>
          </p:cNvSpPr>
          <p:nvPr>
            <p:ph idx="1"/>
          </p:nvPr>
        </p:nvSpPr>
        <p:spPr>
          <a:xfrm>
            <a:off x="457200" y="1347614"/>
            <a:ext cx="8229600" cy="3394472"/>
          </a:xfrm>
        </p:spPr>
        <p:txBody>
          <a:bodyPr>
            <a:normAutofit fontScale="92500" lnSpcReduction="10000"/>
          </a:bodyPr>
          <a:lstStyle/>
          <a:p>
            <a:r>
              <a:rPr lang="nl-NL" sz="2600" dirty="0">
                <a:solidFill>
                  <a:srgbClr val="113E52"/>
                </a:solidFill>
              </a:rPr>
              <a:t>Coalitieakkoord 2022-2026 t.a.v. de Maaskemp:</a:t>
            </a:r>
          </a:p>
          <a:p>
            <a:pPr marL="400050" lvl="1" indent="0">
              <a:buNone/>
            </a:pPr>
            <a:r>
              <a:rPr lang="nl-NL" sz="2200" i="1" dirty="0">
                <a:solidFill>
                  <a:srgbClr val="113E52"/>
                </a:solidFill>
              </a:rPr>
              <a:t>De bescherming van de kernen Gennep en Heijen gaat samen met de ontwikkeling van de Maaskemp. Door een hoogwatergeul wordt de hoogwaterveiligheid bevorderd en ontstaan er kansen voor een verbinding van de historische kern van Gennep met de Maas, het toeristisch perspectief, natuurontwikkeling, horeca, waterrecreatie en een goed ingepaste kleinschalige ‘woonbootwijk’. </a:t>
            </a:r>
          </a:p>
          <a:p>
            <a:r>
              <a:rPr lang="nl-NL" sz="2600" dirty="0">
                <a:solidFill>
                  <a:srgbClr val="113E52"/>
                </a:solidFill>
              </a:rPr>
              <a:t>Terugblik op het proces met Teunesen Z&amp;G</a:t>
            </a:r>
          </a:p>
          <a:p>
            <a:r>
              <a:rPr lang="nl-NL" sz="2600" dirty="0">
                <a:solidFill>
                  <a:srgbClr val="113E52"/>
                </a:solidFill>
              </a:rPr>
              <a:t>Collegebesluit van 17 januari 2023 op Startnotitie Teunesen</a:t>
            </a:r>
          </a:p>
          <a:p>
            <a:r>
              <a:rPr lang="nl-NL" sz="2600" dirty="0">
                <a:solidFill>
                  <a:srgbClr val="113E52"/>
                </a:solidFill>
              </a:rPr>
              <a:t>Openbare raadsinformatiebijeenkomst op 20 maart 2023</a:t>
            </a:r>
          </a:p>
          <a:p>
            <a:endParaRPr lang="nl-NL" dirty="0"/>
          </a:p>
        </p:txBody>
      </p:sp>
    </p:spTree>
    <p:extLst>
      <p:ext uri="{BB962C8B-B14F-4D97-AF65-F5344CB8AC3E}">
        <p14:creationId xmlns:p14="http://schemas.microsoft.com/office/powerpoint/2010/main" val="34680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F279B55-4E5D-7B5A-8EE5-C775571B2B60}"/>
              </a:ext>
            </a:extLst>
          </p:cNvPr>
          <p:cNvPicPr>
            <a:picLocks noChangeAspect="1"/>
          </p:cNvPicPr>
          <p:nvPr/>
        </p:nvPicPr>
        <p:blipFill>
          <a:blip r:embed="rId2"/>
          <a:stretch>
            <a:fillRect/>
          </a:stretch>
        </p:blipFill>
        <p:spPr>
          <a:xfrm>
            <a:off x="6228184" y="915566"/>
            <a:ext cx="2928264" cy="4021955"/>
          </a:xfrm>
          <a:prstGeom prst="rect">
            <a:avLst/>
          </a:prstGeom>
        </p:spPr>
      </p:pic>
      <p:sp>
        <p:nvSpPr>
          <p:cNvPr id="2" name="Titel 1">
            <a:extLst>
              <a:ext uri="{FF2B5EF4-FFF2-40B4-BE49-F238E27FC236}">
                <a16:creationId xmlns:a16="http://schemas.microsoft.com/office/drawing/2014/main" id="{3319B5B8-3A83-03A5-E927-FDD8DDF1016C}"/>
              </a:ext>
            </a:extLst>
          </p:cNvPr>
          <p:cNvSpPr>
            <a:spLocks noGrp="1"/>
          </p:cNvSpPr>
          <p:nvPr>
            <p:ph type="title"/>
          </p:nvPr>
        </p:nvSpPr>
        <p:spPr/>
        <p:txBody>
          <a:bodyPr>
            <a:noAutofit/>
          </a:bodyPr>
          <a:lstStyle/>
          <a:p>
            <a:r>
              <a:rPr lang="nl-NL" sz="2800" dirty="0"/>
              <a:t>Waar staan we en reikwijdte </a:t>
            </a:r>
            <a:br>
              <a:rPr lang="nl-NL" sz="2800" dirty="0"/>
            </a:br>
            <a:r>
              <a:rPr lang="nl-NL" sz="2800" dirty="0"/>
              <a:t>(ambtelijk trekker)</a:t>
            </a:r>
          </a:p>
        </p:txBody>
      </p:sp>
      <p:sp>
        <p:nvSpPr>
          <p:cNvPr id="4" name="Tijdelijke aanduiding voor inhoud 2">
            <a:extLst>
              <a:ext uri="{FF2B5EF4-FFF2-40B4-BE49-F238E27FC236}">
                <a16:creationId xmlns:a16="http://schemas.microsoft.com/office/drawing/2014/main" id="{29591A60-2563-FA9B-90D2-F17F74BB7BF4}"/>
              </a:ext>
            </a:extLst>
          </p:cNvPr>
          <p:cNvSpPr>
            <a:spLocks noGrp="1"/>
          </p:cNvSpPr>
          <p:nvPr>
            <p:ph idx="1"/>
          </p:nvPr>
        </p:nvSpPr>
        <p:spPr>
          <a:xfrm>
            <a:off x="457200" y="1063230"/>
            <a:ext cx="5871930" cy="3888432"/>
          </a:xfrm>
        </p:spPr>
        <p:txBody>
          <a:bodyPr>
            <a:normAutofit fontScale="62500" lnSpcReduction="20000"/>
          </a:bodyPr>
          <a:lstStyle/>
          <a:p>
            <a:pPr marL="457200">
              <a:lnSpc>
                <a:spcPct val="90000"/>
              </a:lnSpc>
            </a:pPr>
            <a:endParaRPr lang="nl-NL" sz="2900" dirty="0">
              <a:solidFill>
                <a:srgbClr val="113E52"/>
              </a:solidFill>
              <a:effectLst/>
            </a:endParaRPr>
          </a:p>
          <a:p>
            <a:pPr marL="457200">
              <a:lnSpc>
                <a:spcPct val="90000"/>
              </a:lnSpc>
            </a:pPr>
            <a:r>
              <a:rPr lang="nl-NL" sz="2900" dirty="0">
                <a:solidFill>
                  <a:srgbClr val="113E52"/>
                </a:solidFill>
                <a:effectLst/>
              </a:rPr>
              <a:t>Startnotitie Teunesen met indicatief vlekkenplan is aanleiding en geen eindplan</a:t>
            </a:r>
            <a:r>
              <a:rPr lang="nl-NL" sz="2900" dirty="0">
                <a:solidFill>
                  <a:srgbClr val="113E52"/>
                </a:solidFill>
              </a:rPr>
              <a:t>.</a:t>
            </a:r>
            <a:r>
              <a:rPr lang="nl-NL" sz="2900" dirty="0">
                <a:solidFill>
                  <a:srgbClr val="113E52"/>
                </a:solidFill>
                <a:effectLst/>
              </a:rPr>
              <a:t> Er staat nog niets vast!</a:t>
            </a:r>
          </a:p>
          <a:p>
            <a:pPr marL="457200">
              <a:lnSpc>
                <a:spcPct val="90000"/>
              </a:lnSpc>
            </a:pPr>
            <a:endParaRPr lang="nl-NL" sz="2900" dirty="0">
              <a:solidFill>
                <a:srgbClr val="113E52"/>
              </a:solidFill>
              <a:effectLst/>
            </a:endParaRPr>
          </a:p>
          <a:p>
            <a:pPr marL="457200">
              <a:lnSpc>
                <a:spcPct val="90000"/>
              </a:lnSpc>
            </a:pPr>
            <a:r>
              <a:rPr lang="nl-NL" sz="2900" dirty="0">
                <a:solidFill>
                  <a:srgbClr val="113E52"/>
                </a:solidFill>
                <a:effectLst/>
              </a:rPr>
              <a:t>Belang visie gemeente Gennep op Toekomstperspectief Maaskemp:</a:t>
            </a:r>
          </a:p>
          <a:p>
            <a:pPr marL="857250" lvl="1">
              <a:lnSpc>
                <a:spcPct val="90000"/>
              </a:lnSpc>
            </a:pPr>
            <a:r>
              <a:rPr lang="nl-NL" sz="2600" dirty="0">
                <a:solidFill>
                  <a:srgbClr val="113E52"/>
                </a:solidFill>
              </a:rPr>
              <a:t>Zorgvuldige uitwerking van, en balans in ruimtelijke kwaliteit</a:t>
            </a:r>
          </a:p>
          <a:p>
            <a:pPr marL="857250" lvl="1">
              <a:lnSpc>
                <a:spcPct val="90000"/>
              </a:lnSpc>
            </a:pPr>
            <a:r>
              <a:rPr lang="nl-NL" sz="2600" dirty="0">
                <a:solidFill>
                  <a:srgbClr val="113E52"/>
                </a:solidFill>
              </a:rPr>
              <a:t>Plangebied en reikwijdte</a:t>
            </a:r>
          </a:p>
          <a:p>
            <a:pPr marL="857250" lvl="1">
              <a:lnSpc>
                <a:spcPct val="90000"/>
              </a:lnSpc>
            </a:pPr>
            <a:r>
              <a:rPr lang="nl-NL" sz="2600" dirty="0">
                <a:solidFill>
                  <a:srgbClr val="113E52"/>
                </a:solidFill>
              </a:rPr>
              <a:t>Aanwezige belangen, kansen en bedreigingen</a:t>
            </a:r>
          </a:p>
          <a:p>
            <a:pPr marL="457200">
              <a:lnSpc>
                <a:spcPct val="90000"/>
              </a:lnSpc>
            </a:pPr>
            <a:endParaRPr lang="nl-NL" sz="2900" dirty="0">
              <a:solidFill>
                <a:srgbClr val="113E52"/>
              </a:solidFill>
              <a:effectLst/>
            </a:endParaRPr>
          </a:p>
          <a:p>
            <a:pPr marL="457200">
              <a:lnSpc>
                <a:spcPct val="90000"/>
              </a:lnSpc>
            </a:pPr>
            <a:r>
              <a:rPr lang="nl-NL" sz="2900" dirty="0">
                <a:solidFill>
                  <a:srgbClr val="113E52"/>
                </a:solidFill>
                <a:effectLst/>
              </a:rPr>
              <a:t>Stand van zaken Participatie</a:t>
            </a:r>
          </a:p>
          <a:p>
            <a:pPr marL="114300" indent="0">
              <a:lnSpc>
                <a:spcPct val="90000"/>
              </a:lnSpc>
              <a:buNone/>
            </a:pPr>
            <a:r>
              <a:rPr lang="nl-NL" sz="2900" dirty="0">
                <a:solidFill>
                  <a:srgbClr val="113E52"/>
                </a:solidFill>
                <a:effectLst/>
              </a:rPr>
              <a:t> </a:t>
            </a:r>
          </a:p>
          <a:p>
            <a:pPr marL="457200">
              <a:lnSpc>
                <a:spcPct val="90000"/>
              </a:lnSpc>
            </a:pPr>
            <a:r>
              <a:rPr lang="nl-NL" sz="2900" dirty="0">
                <a:solidFill>
                  <a:srgbClr val="113E52"/>
                </a:solidFill>
              </a:rPr>
              <a:t>Vanavond ligt de focus niet op:</a:t>
            </a:r>
          </a:p>
          <a:p>
            <a:pPr marL="857250" lvl="1">
              <a:lnSpc>
                <a:spcPct val="90000"/>
              </a:lnSpc>
            </a:pPr>
            <a:r>
              <a:rPr lang="nl-NL" sz="2600" dirty="0">
                <a:solidFill>
                  <a:srgbClr val="113E52"/>
                </a:solidFill>
              </a:rPr>
              <a:t>Rol gemeente Gennep - Teunesen in gebiedsproces</a:t>
            </a:r>
          </a:p>
          <a:p>
            <a:pPr marL="857250" lvl="1">
              <a:lnSpc>
                <a:spcPct val="90000"/>
              </a:lnSpc>
            </a:pPr>
            <a:r>
              <a:rPr lang="nl-NL" sz="2600" dirty="0">
                <a:solidFill>
                  <a:srgbClr val="113E52"/>
                </a:solidFill>
              </a:rPr>
              <a:t>B</a:t>
            </a:r>
            <a:r>
              <a:rPr lang="nl-NL" sz="2600" dirty="0">
                <a:solidFill>
                  <a:srgbClr val="113E52"/>
                </a:solidFill>
                <a:effectLst/>
              </a:rPr>
              <a:t>esluitvormingsproces en rol gemeenteraad</a:t>
            </a:r>
            <a:endParaRPr lang="nl-NL" sz="2600" dirty="0">
              <a:solidFill>
                <a:srgbClr val="113E52"/>
              </a:solidFill>
            </a:endParaRPr>
          </a:p>
        </p:txBody>
      </p:sp>
    </p:spTree>
    <p:extLst>
      <p:ext uri="{BB962C8B-B14F-4D97-AF65-F5344CB8AC3E}">
        <p14:creationId xmlns:p14="http://schemas.microsoft.com/office/powerpoint/2010/main" val="271362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9B5B8-3A83-03A5-E927-FDD8DDF1016C}"/>
              </a:ext>
            </a:extLst>
          </p:cNvPr>
          <p:cNvSpPr>
            <a:spLocks noGrp="1"/>
          </p:cNvSpPr>
          <p:nvPr>
            <p:ph type="title"/>
          </p:nvPr>
        </p:nvSpPr>
        <p:spPr/>
        <p:txBody>
          <a:bodyPr>
            <a:noAutofit/>
          </a:bodyPr>
          <a:lstStyle/>
          <a:p>
            <a:pPr algn="ctr"/>
            <a:r>
              <a:rPr lang="nl-NL" sz="3200" b="1" kern="1200" dirty="0">
                <a:latin typeface="Open Sans" panose="020B0606030504020204" pitchFamily="34" charset="0"/>
                <a:ea typeface="Open Sans" panose="020B0606030504020204" pitchFamily="34" charset="0"/>
                <a:cs typeface="Open Sans" panose="020B0606030504020204" pitchFamily="34" charset="0"/>
              </a:rPr>
              <a:t>Ruimtelijke kwaliteit</a:t>
            </a:r>
            <a:endParaRPr lang="nl-NL" sz="2800" dirty="0"/>
          </a:p>
        </p:txBody>
      </p:sp>
      <p:sp>
        <p:nvSpPr>
          <p:cNvPr id="7" name="Tekstvak 6">
            <a:extLst>
              <a:ext uri="{FF2B5EF4-FFF2-40B4-BE49-F238E27FC236}">
                <a16:creationId xmlns:a16="http://schemas.microsoft.com/office/drawing/2014/main" id="{B3473560-998A-5D1D-FE81-6D6CB1846C3F}"/>
              </a:ext>
            </a:extLst>
          </p:cNvPr>
          <p:cNvSpPr txBox="1"/>
          <p:nvPr/>
        </p:nvSpPr>
        <p:spPr>
          <a:xfrm>
            <a:off x="397970" y="1203598"/>
            <a:ext cx="3986606" cy="3104629"/>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ct val="20000"/>
              </a:spcBef>
              <a:spcAft>
                <a:spcPts val="0"/>
              </a:spcAft>
              <a:buClr>
                <a:srgbClr val="C8972A"/>
              </a:buClr>
              <a:buSzTx/>
              <a:buFontTx/>
              <a:buNone/>
              <a:tabLst/>
              <a:defRPr/>
            </a:pPr>
            <a:r>
              <a:rPr kumimoji="0" lang="nl-NL" sz="2500" b="1" i="0" u="none" strike="noStrike" kern="1200" cap="none" spc="0" normalizeH="0" baseline="0" noProof="0" dirty="0">
                <a:ln>
                  <a:noFill/>
                </a:ln>
                <a:solidFill>
                  <a:srgbClr val="113E52"/>
                </a:solidFill>
                <a:effectLst/>
                <a:uLnTx/>
                <a:uFillTx/>
                <a:latin typeface="Calibri"/>
                <a:ea typeface="+mn-ea"/>
                <a:cs typeface="+mn-cs"/>
              </a:rPr>
              <a:t>Samenhang en beoordeling</a:t>
            </a:r>
          </a:p>
          <a:p>
            <a:pPr marL="342900" marR="0" lvl="0" indent="-342900" algn="l" defTabSz="914400" rtl="0" eaLnBrk="1" fontAlgn="auto" latinLnBrk="0" hangingPunct="1">
              <a:lnSpc>
                <a:spcPct val="90000"/>
              </a:lnSpc>
              <a:spcBef>
                <a:spcPct val="20000"/>
              </a:spcBef>
              <a:spcAft>
                <a:spcPts val="0"/>
              </a:spcAft>
              <a:buClr>
                <a:srgbClr val="C8972A"/>
              </a:buClr>
              <a:buSzTx/>
              <a:buFont typeface="Arial" panose="020B0604020202020204" pitchFamily="34" charset="0"/>
              <a:buChar char="•"/>
              <a:tabLst/>
              <a:defRPr/>
            </a:pPr>
            <a:r>
              <a:rPr kumimoji="0" lang="nl-NL" sz="2500" b="0" i="0" u="none" strike="noStrike" kern="1200" cap="none" spc="0" normalizeH="0" baseline="0" noProof="0" dirty="0">
                <a:ln>
                  <a:noFill/>
                </a:ln>
                <a:solidFill>
                  <a:srgbClr val="113E52"/>
                </a:solidFill>
                <a:effectLst/>
                <a:uLnTx/>
                <a:uFillTx/>
                <a:latin typeface="Calibri"/>
                <a:ea typeface="+mn-ea"/>
                <a:cs typeface="+mn-cs"/>
              </a:rPr>
              <a:t>Gebruikswaarde: voegt het initiatief iets toe</a:t>
            </a:r>
          </a:p>
          <a:p>
            <a:pPr marL="342900" marR="0" lvl="0" indent="-342900" algn="l" defTabSz="914400" rtl="0" eaLnBrk="1" fontAlgn="auto" latinLnBrk="0" hangingPunct="1">
              <a:lnSpc>
                <a:spcPct val="90000"/>
              </a:lnSpc>
              <a:spcBef>
                <a:spcPct val="20000"/>
              </a:spcBef>
              <a:spcAft>
                <a:spcPts val="0"/>
              </a:spcAft>
              <a:buClr>
                <a:srgbClr val="C8972A"/>
              </a:buClr>
              <a:buSzTx/>
              <a:buFont typeface="Arial" panose="020B0604020202020204" pitchFamily="34" charset="0"/>
              <a:buChar char="•"/>
              <a:tabLst/>
              <a:defRPr/>
            </a:pPr>
            <a:r>
              <a:rPr kumimoji="0" lang="nl-NL" sz="2500" b="0" i="0" u="none" strike="noStrike" kern="1200" cap="none" spc="0" normalizeH="0" baseline="0" noProof="0" dirty="0">
                <a:ln>
                  <a:noFill/>
                </a:ln>
                <a:solidFill>
                  <a:srgbClr val="113E52"/>
                </a:solidFill>
                <a:effectLst/>
                <a:uLnTx/>
                <a:uFillTx/>
                <a:latin typeface="Calibri"/>
                <a:ea typeface="+mn-ea"/>
                <a:cs typeface="+mn-cs"/>
              </a:rPr>
              <a:t>Belevingswaarde: past het initiatief in de omgeving</a:t>
            </a:r>
          </a:p>
          <a:p>
            <a:pPr marL="342900" marR="0" lvl="0" indent="-342900" algn="l" defTabSz="914400" rtl="0" eaLnBrk="1" fontAlgn="auto" latinLnBrk="0" hangingPunct="1">
              <a:lnSpc>
                <a:spcPct val="90000"/>
              </a:lnSpc>
              <a:spcBef>
                <a:spcPct val="20000"/>
              </a:spcBef>
              <a:spcAft>
                <a:spcPts val="0"/>
              </a:spcAft>
              <a:buClr>
                <a:srgbClr val="C8972A"/>
              </a:buClr>
              <a:buSzTx/>
              <a:buFont typeface="Arial" panose="020B0604020202020204" pitchFamily="34" charset="0"/>
              <a:buChar char="•"/>
              <a:tabLst/>
              <a:defRPr/>
            </a:pPr>
            <a:r>
              <a:rPr kumimoji="0" lang="nl-NL" sz="2500" b="0" i="0" u="none" strike="noStrike" kern="1200" cap="none" spc="0" normalizeH="0" baseline="0" noProof="0" dirty="0">
                <a:ln>
                  <a:noFill/>
                </a:ln>
                <a:solidFill>
                  <a:srgbClr val="113E52"/>
                </a:solidFill>
                <a:effectLst/>
                <a:uLnTx/>
                <a:uFillTx/>
                <a:latin typeface="Calibri"/>
                <a:ea typeface="+mn-ea"/>
                <a:cs typeface="+mn-cs"/>
              </a:rPr>
              <a:t>Toekomstwaarde: k</a:t>
            </a:r>
            <a:r>
              <a:rPr kumimoji="0" lang="nl-NL" sz="2500" b="0" i="0" u="none" strike="noStrike" kern="1200" cap="none" spc="0" normalizeH="0" baseline="0" noProof="0" dirty="0" err="1">
                <a:ln>
                  <a:noFill/>
                </a:ln>
                <a:solidFill>
                  <a:srgbClr val="113E52"/>
                </a:solidFill>
                <a:effectLst/>
                <a:uLnTx/>
                <a:uFillTx/>
                <a:latin typeface="Calibri"/>
                <a:ea typeface="+mn-ea"/>
                <a:cs typeface="+mn-cs"/>
              </a:rPr>
              <a:t>an</a:t>
            </a:r>
            <a:r>
              <a:rPr kumimoji="0" lang="nl-NL" sz="2500" b="0" i="0" u="none" strike="noStrike" kern="1200" cap="none" spc="0" normalizeH="0" baseline="0" noProof="0" dirty="0">
                <a:ln>
                  <a:noFill/>
                </a:ln>
                <a:solidFill>
                  <a:srgbClr val="113E52"/>
                </a:solidFill>
                <a:effectLst/>
                <a:uLnTx/>
                <a:uFillTx/>
                <a:latin typeface="Calibri"/>
                <a:ea typeface="+mn-ea"/>
                <a:cs typeface="+mn-cs"/>
              </a:rPr>
              <a:t> het initiatief lange tijd mee</a:t>
            </a:r>
          </a:p>
        </p:txBody>
      </p:sp>
      <p:pic>
        <p:nvPicPr>
          <p:cNvPr id="8" name="Tijdelijke aanduiding voor inhoud 7">
            <a:extLst>
              <a:ext uri="{FF2B5EF4-FFF2-40B4-BE49-F238E27FC236}">
                <a16:creationId xmlns:a16="http://schemas.microsoft.com/office/drawing/2014/main" id="{6CB4A9E9-7769-310C-019F-8158578405DC}"/>
              </a:ext>
            </a:extLst>
          </p:cNvPr>
          <p:cNvPicPr>
            <a:picLocks noChangeAspect="1"/>
          </p:cNvPicPr>
          <p:nvPr/>
        </p:nvPicPr>
        <p:blipFill>
          <a:blip r:embed="rId2"/>
          <a:stretch>
            <a:fillRect/>
          </a:stretch>
        </p:blipFill>
        <p:spPr>
          <a:xfrm>
            <a:off x="4679504" y="1203598"/>
            <a:ext cx="4464496" cy="3188804"/>
          </a:xfrm>
          <a:prstGeom prst="rect">
            <a:avLst/>
          </a:prstGeom>
          <a:noFill/>
        </p:spPr>
      </p:pic>
    </p:spTree>
    <p:extLst>
      <p:ext uri="{BB962C8B-B14F-4D97-AF65-F5344CB8AC3E}">
        <p14:creationId xmlns:p14="http://schemas.microsoft.com/office/powerpoint/2010/main" val="2714902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F9B9E-073A-17B2-3D95-BB80FB37E1F8}"/>
              </a:ext>
            </a:extLst>
          </p:cNvPr>
          <p:cNvSpPr>
            <a:spLocks noGrp="1"/>
          </p:cNvSpPr>
          <p:nvPr>
            <p:ph type="title"/>
          </p:nvPr>
        </p:nvSpPr>
        <p:spPr>
          <a:xfrm>
            <a:off x="467544" y="411510"/>
            <a:ext cx="7776864" cy="576064"/>
          </a:xfrm>
        </p:spPr>
        <p:txBody>
          <a:bodyPr>
            <a:noAutofit/>
          </a:bodyPr>
          <a:lstStyle/>
          <a:p>
            <a:pPr algn="ctr"/>
            <a:r>
              <a:rPr lang="nl-NL" sz="2800" b="1" dirty="0">
                <a:latin typeface="Avenir" panose="02000503020000020003" pitchFamily="2" charset="0"/>
                <a:cs typeface="Calibri Light" panose="020F0302020204030204" pitchFamily="34" charset="0"/>
              </a:rPr>
              <a:t>Een bijzonder gebied met een rijke historie</a:t>
            </a:r>
            <a:br>
              <a:rPr lang="nl-NL" sz="2800" b="1" dirty="0">
                <a:latin typeface="Avenir" panose="02000503020000020003" pitchFamily="2" charset="0"/>
                <a:cs typeface="Calibri Light" panose="020F0302020204030204" pitchFamily="34" charset="0"/>
              </a:rPr>
            </a:br>
            <a:endParaRPr lang="nl-NL" sz="2800" dirty="0"/>
          </a:p>
        </p:txBody>
      </p:sp>
      <p:sp>
        <p:nvSpPr>
          <p:cNvPr id="3" name="Tijdelijke aanduiding voor inhoud 2">
            <a:extLst>
              <a:ext uri="{FF2B5EF4-FFF2-40B4-BE49-F238E27FC236}">
                <a16:creationId xmlns:a16="http://schemas.microsoft.com/office/drawing/2014/main" id="{1E1BCE5E-6219-8D29-F844-E3AEC200F954}"/>
              </a:ext>
            </a:extLst>
          </p:cNvPr>
          <p:cNvSpPr>
            <a:spLocks noGrp="1"/>
          </p:cNvSpPr>
          <p:nvPr>
            <p:ph idx="1"/>
          </p:nvPr>
        </p:nvSpPr>
        <p:spPr>
          <a:xfrm>
            <a:off x="457200" y="1347614"/>
            <a:ext cx="8229600" cy="3312368"/>
          </a:xfrm>
        </p:spPr>
        <p:txBody>
          <a:bodyPr>
            <a:normAutofit/>
          </a:bodyPr>
          <a:lstStyle/>
          <a:p>
            <a:pPr marL="0" indent="0">
              <a:buNone/>
            </a:pPr>
            <a:r>
              <a:rPr lang="nl-NL" sz="2900" dirty="0"/>
              <a:t> </a:t>
            </a:r>
          </a:p>
          <a:p>
            <a:endParaRPr lang="nl-NL" sz="3300" dirty="0"/>
          </a:p>
          <a:p>
            <a:endParaRPr lang="nl-NL" sz="3300" dirty="0"/>
          </a:p>
          <a:p>
            <a:endParaRPr lang="nl-NL" sz="3700" dirty="0"/>
          </a:p>
          <a:p>
            <a:endParaRPr lang="nl-NL" dirty="0"/>
          </a:p>
        </p:txBody>
      </p:sp>
      <p:pic>
        <p:nvPicPr>
          <p:cNvPr id="4" name="Afbeelding 3">
            <a:extLst>
              <a:ext uri="{FF2B5EF4-FFF2-40B4-BE49-F238E27FC236}">
                <a16:creationId xmlns:a16="http://schemas.microsoft.com/office/drawing/2014/main" id="{CF45BFC2-CB77-588A-B78B-D478CAC365E3}"/>
              </a:ext>
            </a:extLst>
          </p:cNvPr>
          <p:cNvPicPr>
            <a:picLocks noChangeAspect="1"/>
          </p:cNvPicPr>
          <p:nvPr/>
        </p:nvPicPr>
        <p:blipFill>
          <a:blip r:embed="rId2"/>
          <a:stretch>
            <a:fillRect/>
          </a:stretch>
        </p:blipFill>
        <p:spPr>
          <a:xfrm>
            <a:off x="0" y="3648456"/>
            <a:ext cx="9144000" cy="1495044"/>
          </a:xfrm>
          <a:prstGeom prst="rect">
            <a:avLst/>
          </a:prstGeom>
        </p:spPr>
      </p:pic>
      <p:pic>
        <p:nvPicPr>
          <p:cNvPr id="5" name="Afbeelding 4">
            <a:extLst>
              <a:ext uri="{FF2B5EF4-FFF2-40B4-BE49-F238E27FC236}">
                <a16:creationId xmlns:a16="http://schemas.microsoft.com/office/drawing/2014/main" id="{4366EFB7-E6C5-504A-D0FE-F0222CBBE36A}"/>
              </a:ext>
            </a:extLst>
          </p:cNvPr>
          <p:cNvPicPr>
            <a:picLocks noChangeAspect="1"/>
          </p:cNvPicPr>
          <p:nvPr/>
        </p:nvPicPr>
        <p:blipFill>
          <a:blip r:embed="rId3"/>
          <a:stretch>
            <a:fillRect/>
          </a:stretch>
        </p:blipFill>
        <p:spPr>
          <a:xfrm>
            <a:off x="-13651" y="987574"/>
            <a:ext cx="5632626" cy="3168352"/>
          </a:xfrm>
          <a:prstGeom prst="rect">
            <a:avLst/>
          </a:prstGeom>
        </p:spPr>
      </p:pic>
      <p:sp>
        <p:nvSpPr>
          <p:cNvPr id="6" name="Tekstvak 5">
            <a:extLst>
              <a:ext uri="{FF2B5EF4-FFF2-40B4-BE49-F238E27FC236}">
                <a16:creationId xmlns:a16="http://schemas.microsoft.com/office/drawing/2014/main" id="{87DC7F9F-E59B-808F-7E3B-B0C3D6834A92}"/>
              </a:ext>
            </a:extLst>
          </p:cNvPr>
          <p:cNvSpPr txBox="1"/>
          <p:nvPr/>
        </p:nvSpPr>
        <p:spPr>
          <a:xfrm>
            <a:off x="5684364" y="1022772"/>
            <a:ext cx="3456384" cy="34778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2000" b="1" dirty="0">
                <a:solidFill>
                  <a:srgbClr val="113E52"/>
                </a:solidFill>
                <a:latin typeface="Avenir" panose="02000503020000020003" pitchFamily="2" charset="0"/>
                <a:cs typeface="Calibri Light" panose="020F0302020204030204" pitchFamily="34" charset="0"/>
              </a:rPr>
              <a:t>Op een steenworp afstand van elkaar vinden we een grote variatie van landschappen:</a:t>
            </a:r>
          </a:p>
          <a:p>
            <a:pPr marL="0" marR="0" lvl="0" indent="0" defTabSz="914400" rtl="0" eaLnBrk="1" fontAlgn="auto" latinLnBrk="0" hangingPunct="1">
              <a:lnSpc>
                <a:spcPct val="100000"/>
              </a:lnSpc>
              <a:spcBef>
                <a:spcPts val="0"/>
              </a:spcBef>
              <a:spcAft>
                <a:spcPts val="0"/>
              </a:spcAft>
              <a:buClrTx/>
              <a:buSzTx/>
              <a:buFontTx/>
              <a:buNone/>
              <a:tabLst/>
              <a:defRPr/>
            </a:pPr>
            <a:endParaRPr lang="nl-NL" sz="2000" dirty="0">
              <a:solidFill>
                <a:srgbClr val="113E52"/>
              </a:solidFill>
              <a:latin typeface="Avenir" panose="02000503020000020003" pitchFamily="2" charset="0"/>
              <a:cs typeface="Calibri Light" panose="020F03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nl-NL" sz="2000" dirty="0">
                <a:solidFill>
                  <a:srgbClr val="113E52"/>
                </a:solidFill>
                <a:latin typeface="Avenir" panose="02000503020000020003" pitchFamily="2" charset="0"/>
                <a:cs typeface="Calibri Light" panose="020F0302020204030204" pitchFamily="34" charset="0"/>
              </a:rPr>
              <a:t>De stuwwal, de Maas en Niers, Koningsven, </a:t>
            </a:r>
            <a:r>
              <a:rPr lang="nl-NL" sz="2000" dirty="0" err="1">
                <a:solidFill>
                  <a:srgbClr val="113E52"/>
                </a:solidFill>
                <a:latin typeface="Avenir" panose="02000503020000020003" pitchFamily="2" charset="0"/>
                <a:cs typeface="Calibri Light" panose="020F0302020204030204" pitchFamily="34" charset="0"/>
              </a:rPr>
              <a:t>Mookerplas</a:t>
            </a:r>
            <a:r>
              <a:rPr lang="nl-NL" sz="2000" dirty="0">
                <a:solidFill>
                  <a:srgbClr val="113E52"/>
                </a:solidFill>
                <a:latin typeface="Avenir" panose="02000503020000020003" pitchFamily="2" charset="0"/>
                <a:cs typeface="Calibri Light" panose="020F0302020204030204" pitchFamily="34" charset="0"/>
              </a:rPr>
              <a:t>, rivierduinen, Paesplas, Rijksvluchthaven en een ongekende reeks markante en historische plekken en gebouwen</a:t>
            </a:r>
            <a:endParaRPr kumimoji="0" lang="nl-NL" sz="2000" i="0" u="none" strike="noStrike" kern="1200" cap="none" spc="0" normalizeH="0" baseline="0" noProof="0" dirty="0">
              <a:ln>
                <a:noFill/>
              </a:ln>
              <a:solidFill>
                <a:srgbClr val="113E52"/>
              </a:solidFill>
              <a:effectLst/>
              <a:uLnTx/>
              <a:uFillTx/>
              <a:latin typeface="Avenir" panose="02000503020000020003" pitchFamily="2" charset="0"/>
              <a:cs typeface="Calibri Light" panose="020F0302020204030204" pitchFamily="34" charset="0"/>
            </a:endParaRPr>
          </a:p>
        </p:txBody>
      </p:sp>
    </p:spTree>
    <p:extLst>
      <p:ext uri="{BB962C8B-B14F-4D97-AF65-F5344CB8AC3E}">
        <p14:creationId xmlns:p14="http://schemas.microsoft.com/office/powerpoint/2010/main" val="2044390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F9B9E-073A-17B2-3D95-BB80FB37E1F8}"/>
              </a:ext>
            </a:extLst>
          </p:cNvPr>
          <p:cNvSpPr>
            <a:spLocks noGrp="1"/>
          </p:cNvSpPr>
          <p:nvPr>
            <p:ph type="title"/>
          </p:nvPr>
        </p:nvSpPr>
        <p:spPr>
          <a:xfrm>
            <a:off x="467544" y="123478"/>
            <a:ext cx="7776864" cy="792088"/>
          </a:xfrm>
        </p:spPr>
        <p:txBody>
          <a:bodyPr>
            <a:noAutofit/>
          </a:bodyPr>
          <a:lstStyle/>
          <a:p>
            <a:br>
              <a:rPr lang="nl-NL" sz="1800" dirty="0"/>
            </a:br>
            <a:r>
              <a:rPr lang="nl-NL" sz="2400" dirty="0"/>
              <a:t>Samenhang in ontwikkelingen die spelen rondom</a:t>
            </a:r>
            <a:br>
              <a:rPr lang="nl-NL" sz="2400" dirty="0"/>
            </a:br>
            <a:r>
              <a:rPr lang="nl-NL" sz="2400" dirty="0" err="1"/>
              <a:t>Maaskemp</a:t>
            </a:r>
            <a:r>
              <a:rPr lang="nl-NL" sz="2400" dirty="0"/>
              <a:t>? </a:t>
            </a:r>
            <a:br>
              <a:rPr lang="nl-NL" sz="1800" dirty="0"/>
            </a:br>
            <a:endParaRPr lang="nl-NL" sz="1800" dirty="0"/>
          </a:p>
        </p:txBody>
      </p:sp>
      <p:pic>
        <p:nvPicPr>
          <p:cNvPr id="4" name="Afbeelding 3">
            <a:extLst>
              <a:ext uri="{FF2B5EF4-FFF2-40B4-BE49-F238E27FC236}">
                <a16:creationId xmlns:a16="http://schemas.microsoft.com/office/drawing/2014/main" id="{52410F33-CDB2-EDA8-57F4-3CDA212288DE}"/>
              </a:ext>
            </a:extLst>
          </p:cNvPr>
          <p:cNvPicPr>
            <a:picLocks noChangeAspect="1"/>
          </p:cNvPicPr>
          <p:nvPr/>
        </p:nvPicPr>
        <p:blipFill>
          <a:blip r:embed="rId2"/>
          <a:stretch>
            <a:fillRect/>
          </a:stretch>
        </p:blipFill>
        <p:spPr>
          <a:xfrm>
            <a:off x="107504" y="1347614"/>
            <a:ext cx="5742218" cy="2998572"/>
          </a:xfrm>
          <a:prstGeom prst="rect">
            <a:avLst/>
          </a:prstGeom>
        </p:spPr>
      </p:pic>
      <p:sp>
        <p:nvSpPr>
          <p:cNvPr id="3" name="Tekstvak 2">
            <a:extLst>
              <a:ext uri="{FF2B5EF4-FFF2-40B4-BE49-F238E27FC236}">
                <a16:creationId xmlns:a16="http://schemas.microsoft.com/office/drawing/2014/main" id="{D9A56C2B-8680-E931-607A-BDE7EC33AA80}"/>
              </a:ext>
            </a:extLst>
          </p:cNvPr>
          <p:cNvSpPr txBox="1"/>
          <p:nvPr/>
        </p:nvSpPr>
        <p:spPr>
          <a:xfrm>
            <a:off x="5969888" y="772686"/>
            <a:ext cx="3174112" cy="4278094"/>
          </a:xfrm>
          <a:prstGeom prst="rect">
            <a:avLst/>
          </a:prstGeom>
          <a:noFill/>
        </p:spPr>
        <p:txBody>
          <a:bodyPr wrap="square" rtlCol="0">
            <a:spAutoFit/>
          </a:bodyPr>
          <a:lstStyle/>
          <a:p>
            <a:r>
              <a:rPr lang="nl-NL" sz="1600" dirty="0">
                <a:solidFill>
                  <a:srgbClr val="113E52"/>
                </a:solidFill>
              </a:rPr>
              <a:t>Maasheggen</a:t>
            </a:r>
          </a:p>
          <a:p>
            <a:r>
              <a:rPr lang="nl-NL" sz="1600" dirty="0">
                <a:solidFill>
                  <a:srgbClr val="113E52"/>
                </a:solidFill>
              </a:rPr>
              <a:t>Lob van Gennep (dijkring 54)</a:t>
            </a:r>
          </a:p>
          <a:p>
            <a:r>
              <a:rPr lang="nl-NL" sz="1600" dirty="0">
                <a:solidFill>
                  <a:srgbClr val="113E52"/>
                </a:solidFill>
              </a:rPr>
              <a:t>Recreatieve routestructuren</a:t>
            </a:r>
          </a:p>
          <a:p>
            <a:r>
              <a:rPr lang="nl-NL" sz="1600" dirty="0">
                <a:solidFill>
                  <a:srgbClr val="113E52"/>
                </a:solidFill>
              </a:rPr>
              <a:t>Gebrande Kamp</a:t>
            </a:r>
          </a:p>
          <a:p>
            <a:r>
              <a:rPr lang="nl-NL" sz="1600" dirty="0">
                <a:solidFill>
                  <a:srgbClr val="113E52"/>
                </a:solidFill>
              </a:rPr>
              <a:t>Dijkverlegging en KRW Milsbeek</a:t>
            </a:r>
          </a:p>
          <a:p>
            <a:r>
              <a:rPr lang="nl-NL" sz="1600" dirty="0">
                <a:solidFill>
                  <a:srgbClr val="113E52"/>
                </a:solidFill>
              </a:rPr>
              <a:t>Genneper Huys / Circumvallatielinie</a:t>
            </a:r>
          </a:p>
          <a:p>
            <a:r>
              <a:rPr lang="nl-NL" sz="1600" dirty="0">
                <a:solidFill>
                  <a:srgbClr val="113E52"/>
                </a:solidFill>
              </a:rPr>
              <a:t>Natuurontwikkeling Niersdal</a:t>
            </a:r>
          </a:p>
          <a:p>
            <a:r>
              <a:rPr lang="nl-NL" sz="1600" dirty="0">
                <a:solidFill>
                  <a:srgbClr val="113E52"/>
                </a:solidFill>
              </a:rPr>
              <a:t>LPLG, Circulaire landbouw, BGDA Rivierverruiming Oeffelt</a:t>
            </a:r>
          </a:p>
          <a:p>
            <a:r>
              <a:rPr lang="nl-NL" sz="1600" dirty="0">
                <a:solidFill>
                  <a:srgbClr val="113E52"/>
                </a:solidFill>
              </a:rPr>
              <a:t>Fietsbrug Oeffelt </a:t>
            </a:r>
          </a:p>
          <a:p>
            <a:r>
              <a:rPr lang="nl-NL" sz="1600" dirty="0">
                <a:solidFill>
                  <a:srgbClr val="113E52"/>
                </a:solidFill>
              </a:rPr>
              <a:t>Dijkring 55</a:t>
            </a:r>
          </a:p>
          <a:p>
            <a:r>
              <a:rPr lang="nl-NL" sz="1600" dirty="0">
                <a:solidFill>
                  <a:srgbClr val="113E52"/>
                </a:solidFill>
              </a:rPr>
              <a:t>Vestingstad Gennep</a:t>
            </a:r>
          </a:p>
          <a:p>
            <a:r>
              <a:rPr lang="nl-NL" sz="1600" dirty="0">
                <a:solidFill>
                  <a:srgbClr val="113E52"/>
                </a:solidFill>
              </a:rPr>
              <a:t>Maaskemp</a:t>
            </a:r>
          </a:p>
          <a:p>
            <a:r>
              <a:rPr lang="nl-NL" sz="1600" dirty="0">
                <a:solidFill>
                  <a:srgbClr val="113E52"/>
                </a:solidFill>
              </a:rPr>
              <a:t>Paesplas?</a:t>
            </a:r>
          </a:p>
          <a:p>
            <a:r>
              <a:rPr lang="nl-NL" sz="1600" dirty="0">
                <a:solidFill>
                  <a:srgbClr val="113E52"/>
                </a:solidFill>
              </a:rPr>
              <a:t>Rijksvluchthaven</a:t>
            </a:r>
          </a:p>
          <a:p>
            <a:r>
              <a:rPr lang="nl-NL" sz="1600" dirty="0">
                <a:solidFill>
                  <a:srgbClr val="113E52"/>
                </a:solidFill>
              </a:rPr>
              <a:t>Haven Heijen</a:t>
            </a:r>
          </a:p>
          <a:p>
            <a:r>
              <a:rPr lang="nl-NL" sz="1600" dirty="0">
                <a:solidFill>
                  <a:srgbClr val="113E52"/>
                </a:solidFill>
              </a:rPr>
              <a:t>KRW Ossenkamp &amp; Leigraaf</a:t>
            </a:r>
          </a:p>
        </p:txBody>
      </p:sp>
    </p:spTree>
    <p:extLst>
      <p:ext uri="{BB962C8B-B14F-4D97-AF65-F5344CB8AC3E}">
        <p14:creationId xmlns:p14="http://schemas.microsoft.com/office/powerpoint/2010/main" val="97705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BD4E5684-77DA-4118-B145-9FE3FA5EEC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4788" y="2647950"/>
            <a:ext cx="4355300" cy="2409902"/>
          </a:xfrm>
          <a:prstGeom prst="rect">
            <a:avLst/>
          </a:prstGeom>
        </p:spPr>
      </p:pic>
      <p:pic>
        <p:nvPicPr>
          <p:cNvPr id="11" name="Afbeelding 10">
            <a:extLst>
              <a:ext uri="{FF2B5EF4-FFF2-40B4-BE49-F238E27FC236}">
                <a16:creationId xmlns:a16="http://schemas.microsoft.com/office/drawing/2014/main" id="{061D09FD-4C4F-42C4-99B7-09EF77776B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6472" y="97648"/>
            <a:ext cx="4333616" cy="2397902"/>
          </a:xfrm>
          <a:prstGeom prst="rect">
            <a:avLst/>
          </a:prstGeom>
        </p:spPr>
      </p:pic>
      <p:sp>
        <p:nvSpPr>
          <p:cNvPr id="6" name="Tekstvak 5">
            <a:extLst>
              <a:ext uri="{FF2B5EF4-FFF2-40B4-BE49-F238E27FC236}">
                <a16:creationId xmlns:a16="http://schemas.microsoft.com/office/drawing/2014/main" id="{ED7FAC02-780D-4340-9245-F473E0757202}"/>
              </a:ext>
            </a:extLst>
          </p:cNvPr>
          <p:cNvSpPr txBox="1"/>
          <p:nvPr/>
        </p:nvSpPr>
        <p:spPr>
          <a:xfrm>
            <a:off x="176472" y="4762499"/>
            <a:ext cx="4258569" cy="253916"/>
          </a:xfrm>
          <a:prstGeom prst="rect">
            <a:avLst/>
          </a:prstGeom>
          <a:noFill/>
        </p:spPr>
        <p:txBody>
          <a:bodyPr wrap="square" rtlCol="0">
            <a:spAutoFit/>
          </a:bodyPr>
          <a:lstStyle/>
          <a:p>
            <a:pPr lvl="0">
              <a:defRPr/>
            </a:pPr>
            <a:r>
              <a:rPr lang="nl-NL" sz="1050" b="1" dirty="0">
                <a:solidFill>
                  <a:schemeClr val="bg1"/>
                </a:solidFill>
              </a:rPr>
              <a:t>Contouren en schootsveld van het </a:t>
            </a:r>
            <a:r>
              <a:rPr lang="nl-NL" sz="1050" b="1" dirty="0" err="1">
                <a:solidFill>
                  <a:schemeClr val="bg1"/>
                </a:solidFill>
              </a:rPr>
              <a:t>Genneperhuis</a:t>
            </a:r>
            <a:r>
              <a:rPr lang="nl-NL" sz="1050" b="1" dirty="0">
                <a:solidFill>
                  <a:schemeClr val="bg1"/>
                </a:solidFill>
              </a:rPr>
              <a:t> zichtbaar maken</a:t>
            </a:r>
            <a:endParaRPr lang="nl-NL" sz="1050" dirty="0">
              <a:solidFill>
                <a:schemeClr val="bg1"/>
              </a:solidFill>
              <a:latin typeface="Calibri" panose="020F0502020204030204"/>
            </a:endParaRPr>
          </a:p>
        </p:txBody>
      </p:sp>
      <p:sp>
        <p:nvSpPr>
          <p:cNvPr id="7" name="Tekstvak 6">
            <a:extLst>
              <a:ext uri="{FF2B5EF4-FFF2-40B4-BE49-F238E27FC236}">
                <a16:creationId xmlns:a16="http://schemas.microsoft.com/office/drawing/2014/main" id="{BA133762-1E6A-4EF2-9D1F-F5B79B020A36}"/>
              </a:ext>
            </a:extLst>
          </p:cNvPr>
          <p:cNvSpPr txBox="1"/>
          <p:nvPr/>
        </p:nvSpPr>
        <p:spPr>
          <a:xfrm>
            <a:off x="109005" y="2266041"/>
            <a:ext cx="4510088" cy="253916"/>
          </a:xfrm>
          <a:prstGeom prst="rect">
            <a:avLst/>
          </a:prstGeom>
          <a:noFill/>
        </p:spPr>
        <p:txBody>
          <a:bodyPr wrap="square" rtlCol="0">
            <a:spAutoFit/>
          </a:bodyPr>
          <a:lstStyle/>
          <a:p>
            <a:pPr defTabSz="685800">
              <a:defRPr/>
            </a:pPr>
            <a:r>
              <a:rPr lang="nl-NL" sz="1050" b="1" dirty="0">
                <a:solidFill>
                  <a:schemeClr val="bg1"/>
                </a:solidFill>
                <a:latin typeface="Calibri" panose="020F0502020204030204"/>
              </a:rPr>
              <a:t>Loopgraaf </a:t>
            </a:r>
            <a:r>
              <a:rPr lang="nl-NL" sz="1050" b="1" dirty="0" err="1">
                <a:solidFill>
                  <a:schemeClr val="bg1"/>
                </a:solidFill>
                <a:latin typeface="Calibri" panose="020F0502020204030204"/>
              </a:rPr>
              <a:t>circumvallatielinie</a:t>
            </a:r>
            <a:r>
              <a:rPr lang="nl-NL" sz="1050" b="1" dirty="0">
                <a:solidFill>
                  <a:schemeClr val="bg1"/>
                </a:solidFill>
                <a:latin typeface="Calibri" panose="020F0502020204030204"/>
              </a:rPr>
              <a:t> zichtbaar tussen Middelaar en Middelaarshuis</a:t>
            </a:r>
            <a:endParaRPr lang="nl-NL" sz="1050" dirty="0">
              <a:solidFill>
                <a:schemeClr val="bg1"/>
              </a:solidFill>
              <a:latin typeface="Calibri" panose="020F0502020204030204"/>
            </a:endParaRPr>
          </a:p>
        </p:txBody>
      </p:sp>
      <p:sp>
        <p:nvSpPr>
          <p:cNvPr id="8" name="Tekstvak 7">
            <a:extLst>
              <a:ext uri="{FF2B5EF4-FFF2-40B4-BE49-F238E27FC236}">
                <a16:creationId xmlns:a16="http://schemas.microsoft.com/office/drawing/2014/main" id="{39D08317-A019-40DD-9D6B-DD06C17D2E2D}"/>
              </a:ext>
            </a:extLst>
          </p:cNvPr>
          <p:cNvSpPr txBox="1"/>
          <p:nvPr/>
        </p:nvSpPr>
        <p:spPr>
          <a:xfrm>
            <a:off x="4633912" y="2266949"/>
            <a:ext cx="4510088" cy="253916"/>
          </a:xfrm>
          <a:prstGeom prst="rect">
            <a:avLst/>
          </a:prstGeom>
          <a:noFill/>
        </p:spPr>
        <p:txBody>
          <a:bodyPr wrap="square" rtlCol="0">
            <a:spAutoFit/>
          </a:bodyPr>
          <a:lstStyle/>
          <a:p>
            <a:pPr lvl="0">
              <a:defRPr/>
            </a:pPr>
            <a:r>
              <a:rPr lang="nl-NL" sz="1050" b="1" dirty="0">
                <a:solidFill>
                  <a:schemeClr val="bg1"/>
                </a:solidFill>
              </a:rPr>
              <a:t>Landgoed </a:t>
            </a:r>
            <a:r>
              <a:rPr lang="nl-NL" sz="1050" b="1" dirty="0" err="1">
                <a:solidFill>
                  <a:schemeClr val="bg1"/>
                </a:solidFill>
              </a:rPr>
              <a:t>Zelder</a:t>
            </a:r>
            <a:r>
              <a:rPr lang="nl-NL" sz="1050" b="1" dirty="0">
                <a:solidFill>
                  <a:schemeClr val="bg1"/>
                </a:solidFill>
              </a:rPr>
              <a:t> ligt ruimtelijk en functioneel geïsoleerd</a:t>
            </a:r>
            <a:endParaRPr lang="nl-NL" sz="1050" dirty="0">
              <a:solidFill>
                <a:schemeClr val="bg1"/>
              </a:solidFill>
              <a:latin typeface="Calibri" panose="020F0502020204030204"/>
            </a:endParaRPr>
          </a:p>
        </p:txBody>
      </p:sp>
      <p:sp>
        <p:nvSpPr>
          <p:cNvPr id="9" name="Tekstvak 8">
            <a:extLst>
              <a:ext uri="{FF2B5EF4-FFF2-40B4-BE49-F238E27FC236}">
                <a16:creationId xmlns:a16="http://schemas.microsoft.com/office/drawing/2014/main" id="{F2897F15-969D-4A25-93B4-16D36F3F5054}"/>
              </a:ext>
            </a:extLst>
          </p:cNvPr>
          <p:cNvSpPr txBox="1"/>
          <p:nvPr/>
        </p:nvSpPr>
        <p:spPr>
          <a:xfrm>
            <a:off x="4633912" y="4770120"/>
            <a:ext cx="4510088" cy="415498"/>
          </a:xfrm>
          <a:prstGeom prst="rect">
            <a:avLst/>
          </a:prstGeom>
          <a:noFill/>
        </p:spPr>
        <p:txBody>
          <a:bodyPr wrap="square" rtlCol="0">
            <a:spAutoFit/>
          </a:bodyPr>
          <a:lstStyle/>
          <a:p>
            <a:pPr lvl="0">
              <a:defRPr/>
            </a:pPr>
            <a:r>
              <a:rPr lang="nl-NL" sz="1050" b="1" dirty="0">
                <a:solidFill>
                  <a:schemeClr val="bg1"/>
                </a:solidFill>
              </a:rPr>
              <a:t>Locatie Middelaars huis met voormalige grachten nog zichtbaar in landschap, geen relatie met </a:t>
            </a:r>
            <a:r>
              <a:rPr lang="nl-NL" sz="1050" b="1" dirty="0" err="1">
                <a:solidFill>
                  <a:schemeClr val="bg1"/>
                </a:solidFill>
              </a:rPr>
              <a:t>Genneperhuis</a:t>
            </a:r>
            <a:endParaRPr lang="nl-NL" sz="1050" dirty="0">
              <a:solidFill>
                <a:schemeClr val="bg1"/>
              </a:solidFill>
              <a:latin typeface="Calibri" panose="020F0502020204030204"/>
            </a:endParaRPr>
          </a:p>
        </p:txBody>
      </p:sp>
      <p:sp>
        <p:nvSpPr>
          <p:cNvPr id="2" name="Tijdelijke aanduiding voor dianummer 1">
            <a:extLst>
              <a:ext uri="{FF2B5EF4-FFF2-40B4-BE49-F238E27FC236}">
                <a16:creationId xmlns:a16="http://schemas.microsoft.com/office/drawing/2014/main" id="{23F9DA82-0819-4F12-BBAD-92A7A8FA64A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40AB21-BD98-4448-AF37-371953E3FA02}" type="slidenum">
              <a:rPr lang="nl-NL" smtClean="0"/>
              <a:pPr/>
              <a:t>9</a:t>
            </a:fld>
            <a:endParaRPr lang="nl-NL"/>
          </a:p>
        </p:txBody>
      </p:sp>
      <p:pic>
        <p:nvPicPr>
          <p:cNvPr id="12" name="Afbeelding 11">
            <a:extLst>
              <a:ext uri="{FF2B5EF4-FFF2-40B4-BE49-F238E27FC236}">
                <a16:creationId xmlns:a16="http://schemas.microsoft.com/office/drawing/2014/main" id="{DF811982-3B6B-35F2-0BC0-9546640F8AC3}"/>
              </a:ext>
            </a:extLst>
          </p:cNvPr>
          <p:cNvPicPr>
            <a:picLocks noChangeAspect="1"/>
          </p:cNvPicPr>
          <p:nvPr/>
        </p:nvPicPr>
        <p:blipFill>
          <a:blip r:embed="rId5"/>
          <a:stretch>
            <a:fillRect/>
          </a:stretch>
        </p:blipFill>
        <p:spPr>
          <a:xfrm>
            <a:off x="4604274" y="105070"/>
            <a:ext cx="4360215" cy="2415795"/>
          </a:xfrm>
          <a:prstGeom prst="rect">
            <a:avLst/>
          </a:prstGeom>
        </p:spPr>
      </p:pic>
      <p:sp>
        <p:nvSpPr>
          <p:cNvPr id="14" name="Tekstvak 13">
            <a:extLst>
              <a:ext uri="{FF2B5EF4-FFF2-40B4-BE49-F238E27FC236}">
                <a16:creationId xmlns:a16="http://schemas.microsoft.com/office/drawing/2014/main" id="{2CCCBD3F-796D-EBE6-E95C-9E10E3F231FA}"/>
              </a:ext>
            </a:extLst>
          </p:cNvPr>
          <p:cNvSpPr txBox="1"/>
          <p:nvPr/>
        </p:nvSpPr>
        <p:spPr>
          <a:xfrm>
            <a:off x="4699803" y="2261506"/>
            <a:ext cx="4510088" cy="253916"/>
          </a:xfrm>
          <a:prstGeom prst="rect">
            <a:avLst/>
          </a:prstGeom>
          <a:noFill/>
        </p:spPr>
        <p:txBody>
          <a:bodyPr wrap="square" rtlCol="0">
            <a:spAutoFit/>
          </a:bodyPr>
          <a:lstStyle/>
          <a:p>
            <a:pPr defTabSz="685800">
              <a:defRPr/>
            </a:pPr>
            <a:r>
              <a:rPr lang="nl-NL" sz="1050" b="1" dirty="0" err="1">
                <a:solidFill>
                  <a:schemeClr val="bg1"/>
                </a:solidFill>
                <a:latin typeface="Calibri" panose="020F0502020204030204"/>
              </a:rPr>
              <a:t>Niersdalroute</a:t>
            </a:r>
            <a:r>
              <a:rPr lang="nl-NL" sz="1050" b="1" dirty="0">
                <a:solidFill>
                  <a:schemeClr val="bg1"/>
                </a:solidFill>
                <a:latin typeface="Calibri" panose="020F0502020204030204"/>
              </a:rPr>
              <a:t> is geïsoleerd van Maas en </a:t>
            </a:r>
            <a:r>
              <a:rPr lang="nl-NL" sz="1050" b="1" dirty="0" err="1">
                <a:solidFill>
                  <a:schemeClr val="bg1"/>
                </a:solidFill>
                <a:latin typeface="Calibri" panose="020F0502020204030204"/>
              </a:rPr>
              <a:t>Zeldersche</a:t>
            </a:r>
            <a:r>
              <a:rPr lang="nl-NL" sz="1050" b="1" dirty="0">
                <a:solidFill>
                  <a:schemeClr val="bg1"/>
                </a:solidFill>
                <a:latin typeface="Calibri" panose="020F0502020204030204"/>
              </a:rPr>
              <a:t> Driessen </a:t>
            </a:r>
            <a:endParaRPr lang="nl-NL" sz="1050" dirty="0">
              <a:solidFill>
                <a:schemeClr val="bg1"/>
              </a:solidFill>
              <a:latin typeface="Calibri" panose="020F0502020204030204"/>
            </a:endParaRPr>
          </a:p>
        </p:txBody>
      </p:sp>
      <p:pic>
        <p:nvPicPr>
          <p:cNvPr id="3" name="Afbeelding 2">
            <a:extLst>
              <a:ext uri="{FF2B5EF4-FFF2-40B4-BE49-F238E27FC236}">
                <a16:creationId xmlns:a16="http://schemas.microsoft.com/office/drawing/2014/main" id="{3158791D-9C61-07CD-D5B6-6156C9B39AC3}"/>
              </a:ext>
            </a:extLst>
          </p:cNvPr>
          <p:cNvPicPr>
            <a:picLocks noChangeAspect="1"/>
          </p:cNvPicPr>
          <p:nvPr/>
        </p:nvPicPr>
        <p:blipFill>
          <a:blip r:embed="rId6"/>
          <a:stretch>
            <a:fillRect/>
          </a:stretch>
        </p:blipFill>
        <p:spPr>
          <a:xfrm>
            <a:off x="4604275" y="2647950"/>
            <a:ext cx="4360214" cy="2409902"/>
          </a:xfrm>
          <a:prstGeom prst="rect">
            <a:avLst/>
          </a:prstGeom>
        </p:spPr>
      </p:pic>
    </p:spTree>
    <p:extLst>
      <p:ext uri="{BB962C8B-B14F-4D97-AF65-F5344CB8AC3E}">
        <p14:creationId xmlns:p14="http://schemas.microsoft.com/office/powerpoint/2010/main" val="333736115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l Gennep.potx" id="{EAE72A81-C573-4FB1-B092-74CC0160A244}" vid="{5E60487C-5EE3-4EA7-8D48-AC8F0FF2208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Standaard</Template>
  <TotalTime>0</TotalTime>
  <Words>1359</Words>
  <Application>Microsoft Office PowerPoint</Application>
  <PresentationFormat>Diavoorstelling (16:9)</PresentationFormat>
  <Paragraphs>214</Paragraphs>
  <Slides>39</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39</vt:i4>
      </vt:variant>
    </vt:vector>
  </HeadingPairs>
  <TitlesOfParts>
    <vt:vector size="46" baseType="lpstr">
      <vt:lpstr>Arial</vt:lpstr>
      <vt:lpstr>Avenir</vt:lpstr>
      <vt:lpstr>Berlin Sans FB Demi</vt:lpstr>
      <vt:lpstr>Calibri</vt:lpstr>
      <vt:lpstr>Open Sans</vt:lpstr>
      <vt:lpstr>Wingdings</vt:lpstr>
      <vt:lpstr>Kantoorthema</vt:lpstr>
      <vt:lpstr>Toekomstperspectief Maaskemp  werkconferentie 3 juli 2023</vt:lpstr>
      <vt:lpstr>Programma (Hans Teunissen)</vt:lpstr>
      <vt:lpstr>Programma (vervolg)</vt:lpstr>
      <vt:lpstr>Inleiding Peter Stevens</vt:lpstr>
      <vt:lpstr>Waar staan we en reikwijdte  (ambtelijk trekker)</vt:lpstr>
      <vt:lpstr>Ruimtelijke kwaliteit</vt:lpstr>
      <vt:lpstr>Een bijzonder gebied met een rijke historie </vt:lpstr>
      <vt:lpstr> Samenhang in ontwikkelingen die spelen rondom Maaskemp?  </vt:lpstr>
      <vt:lpstr>PowerPoint-presentatie</vt:lpstr>
      <vt:lpstr>PowerPoint-presentatie</vt:lpstr>
      <vt:lpstr>PowerPoint-presentatie</vt:lpstr>
      <vt:lpstr>Raadsinformatiebijeenkomst  20 maart 2023</vt:lpstr>
      <vt:lpstr>Inleiding op vijf sectorale pitches  (Hans Teunissen)</vt:lpstr>
      <vt:lpstr>Hoogwaterbeleid (medewerker a)</vt:lpstr>
      <vt:lpstr>Hoogwatergeul Marktvariant, met delfstoffenwinning </vt:lpstr>
      <vt:lpstr>PowerPoint-presentatie</vt:lpstr>
      <vt:lpstr> </vt:lpstr>
      <vt:lpstr>Landschap, natuur en landbouw  (medewerker b)  </vt:lpstr>
      <vt:lpstr>thema landschap natuur landbouw  </vt:lpstr>
      <vt:lpstr>PowerPoint-presentatie</vt:lpstr>
      <vt:lpstr>PowerPoint-presentatie</vt:lpstr>
      <vt:lpstr>PowerPoint-presentatie</vt:lpstr>
      <vt:lpstr>PowerPoint-presentatie</vt:lpstr>
      <vt:lpstr>Sleutels tot succes</vt:lpstr>
      <vt:lpstr>Cultuurhistorie/erfgoed (medewerker c)</vt:lpstr>
      <vt:lpstr>Cultuurhistorie/erfgoed</vt:lpstr>
      <vt:lpstr>Cultuurhistorie/Erfgoed</vt:lpstr>
      <vt:lpstr>Recreatie &amp; Toerisme (medewerker d)</vt:lpstr>
      <vt:lpstr>Verbindingen</vt:lpstr>
      <vt:lpstr>PowerPoint-presentatie</vt:lpstr>
      <vt:lpstr>Economie/voorzieningenniveau (medewerker e)</vt:lpstr>
      <vt:lpstr>Economie</vt:lpstr>
      <vt:lpstr>Maaskemp versterkt ...</vt:lpstr>
      <vt:lpstr>Maaskemp biedt ...</vt:lpstr>
      <vt:lpstr>PowerPoint-presentatie</vt:lpstr>
      <vt:lpstr>Inleiding op de discussie Toekomst-perspectief Maaskemp (ambtelijk trekker)</vt:lpstr>
      <vt:lpstr>Financiële aspecten en ambtelijke capaciteit (Janine van Hulsteijn)</vt:lpstr>
      <vt:lpstr>Ophalen richtinggevende uitspraken over Toekomstperspectief Maaskemp en  Go or no go op het proces</vt:lpstr>
      <vt:lpstr>Vervolgafspraken en afsluiting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Raadsinformatiebijeenkomst Gebiedsontwikkeling Maaskemp d.d. 20 maart 2023</dc:title>
  <dc:creator>Martin Peeters | Gemeente Gennep</dc:creator>
  <cp:lastModifiedBy>Martin Peeters | Gemeente Gennep</cp:lastModifiedBy>
  <cp:revision>46</cp:revision>
  <dcterms:created xsi:type="dcterms:W3CDTF">2023-02-21T08:56:50Z</dcterms:created>
  <dcterms:modified xsi:type="dcterms:W3CDTF">2023-08-30T05:31:26Z</dcterms:modified>
</cp:coreProperties>
</file>