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3" r:id="rId3"/>
    <p:sldId id="264" r:id="rId4"/>
    <p:sldId id="266" r:id="rId5"/>
    <p:sldId id="271" r:id="rId6"/>
    <p:sldId id="265" r:id="rId7"/>
    <p:sldId id="269" r:id="rId8"/>
    <p:sldId id="267" r:id="rId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EB89B8-D715-3E77-33A0-6D384139DC70}" name="Ilse van der Wijst | Gemeente Gennep" initials="IvdW|GG" userId="S::i.vanderwijst@gennep.nl::127c8b7a-2cbc-45b6-b84d-b9c9dca744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E52"/>
    <a:srgbClr val="C8972A"/>
    <a:srgbClr val="416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00" d="100"/>
          <a:sy n="100" d="100"/>
        </p:scale>
        <p:origin x="1338" y="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FEBD0-D534-46CE-97F8-94D5CA098FD8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6EFEC-AEE5-4698-9F28-3B73F59AF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906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2" b="12142"/>
          <a:stretch/>
        </p:blipFill>
        <p:spPr bwMode="auto">
          <a:xfrm>
            <a:off x="0" y="-2"/>
            <a:ext cx="9144000" cy="418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67494"/>
            <a:ext cx="575660" cy="576064"/>
          </a:xfrm>
          <a:prstGeom prst="rect">
            <a:avLst/>
          </a:prstGeom>
        </p:spPr>
      </p:pic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67544" y="4299942"/>
            <a:ext cx="8676456" cy="720079"/>
          </a:xfrm>
        </p:spPr>
        <p:txBody>
          <a:bodyPr>
            <a:normAutofit/>
          </a:bodyPr>
          <a:lstStyle>
            <a:lvl1pPr marL="0" indent="0" algn="l">
              <a:buNone/>
              <a:defRPr sz="2800" cap="all" baseline="0">
                <a:solidFill>
                  <a:srgbClr val="4165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612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439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9A4F2-FB1B-46E9-A214-AC8C77C8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7695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4300038"/>
            <a:ext cx="9144000" cy="864000"/>
          </a:xfrm>
          <a:prstGeom prst="rect">
            <a:avLst/>
          </a:prstGeom>
          <a:solidFill>
            <a:srgbClr val="1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00" y="4464000"/>
            <a:ext cx="971600" cy="53452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-20538"/>
            <a:ext cx="7776864" cy="85725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0"/>
          </p:nvPr>
        </p:nvSpPr>
        <p:spPr>
          <a:xfrm>
            <a:off x="467544" y="915566"/>
            <a:ext cx="3600000" cy="30257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6"/>
          <p:cNvSpPr>
            <a:spLocks noGrp="1"/>
          </p:cNvSpPr>
          <p:nvPr>
            <p:ph sz="quarter" idx="11"/>
          </p:nvPr>
        </p:nvSpPr>
        <p:spPr>
          <a:xfrm>
            <a:off x="4572000" y="915566"/>
            <a:ext cx="3600000" cy="30257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54438DA-F28B-44F7-A726-89DDD465AF4B}"/>
              </a:ext>
            </a:extLst>
          </p:cNvPr>
          <p:cNvSpPr/>
          <p:nvPr userDrawn="1"/>
        </p:nvSpPr>
        <p:spPr>
          <a:xfrm>
            <a:off x="8265984" y="173984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1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12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-2424" y="0"/>
            <a:ext cx="51444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5400000" y="1080000"/>
            <a:ext cx="3456000" cy="3219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615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539552" y="771550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539552" y="2859782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2699792" y="771550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2699792" y="2859782"/>
            <a:ext cx="1800000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4787900" y="1058863"/>
            <a:ext cx="4105275" cy="3313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Ondertitel 2"/>
          <p:cNvSpPr>
            <a:spLocks noGrp="1"/>
          </p:cNvSpPr>
          <p:nvPr>
            <p:ph type="subTitle" idx="1"/>
          </p:nvPr>
        </p:nvSpPr>
        <p:spPr>
          <a:xfrm>
            <a:off x="395536" y="180000"/>
            <a:ext cx="7920880" cy="72008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rgbClr val="4165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47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8972A"/>
              </a:buClr>
              <a:buFont typeface="Wingdings" panose="05000000000000000000" pitchFamily="2" charset="2"/>
              <a:buChar char="v"/>
              <a:defRPr/>
            </a:lvl1pPr>
            <a:lvl2pPr marL="742950" indent="-285750">
              <a:buClr>
                <a:srgbClr val="C897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8972A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C8972A"/>
              </a:buClr>
              <a:buFont typeface="Calibri" panose="020F0502020204030204" pitchFamily="34" charset="0"/>
              <a:buChar char="×"/>
              <a:defRPr/>
            </a:lvl4pPr>
            <a:lvl5pPr marL="2057400" indent="-228600">
              <a:buClr>
                <a:srgbClr val="C8972A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08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075806"/>
            <a:ext cx="792088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rgbClr val="4165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8256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841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1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77768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00" y="270000"/>
            <a:ext cx="539621" cy="54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2"/>
          <a:stretch/>
        </p:blipFill>
        <p:spPr>
          <a:xfrm>
            <a:off x="0" y="4587974"/>
            <a:ext cx="9144000" cy="3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1" r:id="rId3"/>
    <p:sldLayoutId id="2147483658" r:id="rId4"/>
    <p:sldLayoutId id="2147483660" r:id="rId5"/>
    <p:sldLayoutId id="2147483650" r:id="rId6"/>
    <p:sldLayoutId id="2147483649" r:id="rId7"/>
    <p:sldLayoutId id="2147483652" r:id="rId8"/>
    <p:sldLayoutId id="2147483654" r:id="rId9"/>
    <p:sldLayoutId id="2147483657" r:id="rId10"/>
    <p:sldLayoutId id="21474836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113E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972A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972A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8972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8972A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8972A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2"/>
          <a:stretch/>
        </p:blipFill>
        <p:spPr>
          <a:xfrm>
            <a:off x="0" y="1"/>
            <a:ext cx="9144000" cy="4287533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0" y="4211638"/>
            <a:ext cx="9144000" cy="900112"/>
          </a:xfrm>
          <a:solidFill>
            <a:schemeClr val="bg1"/>
          </a:solidFill>
        </p:spPr>
        <p:txBody>
          <a:bodyPr lIns="0" tIns="0" rIns="396000" bIns="0">
            <a:normAutofit/>
          </a:bodyPr>
          <a:lstStyle/>
          <a:p>
            <a:pPr algn="r"/>
            <a:r>
              <a:rPr lang="nl-NL" sz="2400" dirty="0"/>
              <a:t>Raadsinformatiebijeenkomst Gebiedsontwikkeling Maaskemp d.d. 20 maart 2023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4212000"/>
            <a:ext cx="9144000" cy="0"/>
          </a:xfrm>
          <a:prstGeom prst="line">
            <a:avLst/>
          </a:prstGeom>
          <a:ln w="76200">
            <a:solidFill>
              <a:srgbClr val="C89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0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8898F-905E-A30C-8346-D7DFE39F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7EA7AC-55F3-E01D-95BB-DB149D1B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Opening en inleiding wethouder</a:t>
            </a:r>
          </a:p>
          <a:p>
            <a:r>
              <a:rPr lang="nl-NL" dirty="0"/>
              <a:t>Presentatie Teunesen Z&amp;G (max. 30 minuten)</a:t>
            </a:r>
          </a:p>
          <a:p>
            <a:pPr lvl="1"/>
            <a:r>
              <a:rPr lang="nl-NL" dirty="0"/>
              <a:t>Startnotitie Gebiedsontwikkeling Maaskemp</a:t>
            </a:r>
          </a:p>
          <a:p>
            <a:r>
              <a:rPr lang="nl-NL" dirty="0"/>
              <a:t>Presentatie gemeente (max. 15 minuten)</a:t>
            </a:r>
          </a:p>
          <a:p>
            <a:pPr lvl="1"/>
            <a:r>
              <a:rPr lang="nl-NL" dirty="0"/>
              <a:t>Gebiedsontwikkeling Maaskemp</a:t>
            </a:r>
          </a:p>
          <a:p>
            <a:pPr lvl="1"/>
            <a:r>
              <a:rPr lang="nl-NL" dirty="0"/>
              <a:t>Instructie drie thematafels</a:t>
            </a:r>
          </a:p>
          <a:p>
            <a:r>
              <a:rPr lang="nl-NL" sz="3200" dirty="0"/>
              <a:t>Pauze</a:t>
            </a:r>
          </a:p>
          <a:p>
            <a:r>
              <a:rPr lang="nl-NL" dirty="0"/>
              <a:t>3</a:t>
            </a:r>
            <a:r>
              <a:rPr lang="nl-NL" sz="3200" dirty="0"/>
              <a:t> roulerende thematafels (max. 45 minuten)</a:t>
            </a:r>
          </a:p>
          <a:p>
            <a:r>
              <a:rPr lang="nl-NL" dirty="0"/>
              <a:t>Vervolg en afsluiting wethouder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9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9B5B8-3A83-03A5-E927-FDD8DDF1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 portefeuillehouder(s)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8A47E5-B73C-029E-D7C6-28F62CE7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Maaskemp</a:t>
            </a:r>
          </a:p>
          <a:p>
            <a:pPr lvl="1"/>
            <a:r>
              <a:rPr lang="nl-NL" sz="2400" dirty="0"/>
              <a:t>Coalitieakkoord: kansen voor hoogwaterveiligheid +</a:t>
            </a:r>
          </a:p>
          <a:p>
            <a:pPr lvl="1"/>
            <a:r>
              <a:rPr lang="nl-NL" sz="2400" dirty="0"/>
              <a:t>Dialoog gemeente - Teunesen</a:t>
            </a:r>
          </a:p>
          <a:p>
            <a:r>
              <a:rPr lang="nl-NL" sz="2800" dirty="0"/>
              <a:t>Waar staan we nu?</a:t>
            </a:r>
          </a:p>
          <a:p>
            <a:pPr lvl="1"/>
            <a:r>
              <a:rPr lang="nl-NL" sz="2400" dirty="0"/>
              <a:t>Collegebesluit 17 januari 2023</a:t>
            </a:r>
          </a:p>
          <a:p>
            <a:pPr lvl="1"/>
            <a:r>
              <a:rPr lang="nl-NL" sz="2400" dirty="0"/>
              <a:t>RIB 17 januari 2023</a:t>
            </a:r>
          </a:p>
          <a:p>
            <a:r>
              <a:rPr lang="nl-NL" sz="2800" dirty="0"/>
              <a:t>Belang betrokkenheid gemeenteraad, inwoners en anderen bij het gebiedsproces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80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1546F12-7587-F936-6E0B-96835797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360" y="831002"/>
            <a:ext cx="2530659" cy="3475124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9B7BD4-8A13-C78B-8D6F-50856143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7776864" cy="713234"/>
          </a:xfrm>
        </p:spPr>
        <p:txBody>
          <a:bodyPr anchor="ctr">
            <a:normAutofit fontScale="90000"/>
          </a:bodyPr>
          <a:lstStyle/>
          <a:p>
            <a:r>
              <a:rPr lang="nl-NL" sz="3700" dirty="0"/>
              <a:t>Gebiedsontwikkeling Maaskemp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1B115-F721-B337-2CEE-17B232ED73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9688" y="915566"/>
            <a:ext cx="6048672" cy="3468752"/>
          </a:xfrm>
        </p:spPr>
        <p:txBody>
          <a:bodyPr>
            <a:noAutofit/>
          </a:bodyPr>
          <a:lstStyle/>
          <a:p>
            <a:pPr marL="457200">
              <a:lnSpc>
                <a:spcPct val="90000"/>
              </a:lnSpc>
            </a:pPr>
            <a:r>
              <a:rPr lang="nl-NL" sz="1800" dirty="0">
                <a:effectLst/>
              </a:rPr>
              <a:t>Introductie en Besluit B&amp;W van 17 januari 2023</a:t>
            </a:r>
          </a:p>
          <a:p>
            <a:pPr marL="457200">
              <a:lnSpc>
                <a:spcPct val="90000"/>
              </a:lnSpc>
            </a:pPr>
            <a:r>
              <a:rPr lang="nl-NL" sz="1800" dirty="0">
                <a:effectLst/>
              </a:rPr>
              <a:t>Indicatief vlekkenplan is startpunt en geen eindplan!</a:t>
            </a:r>
          </a:p>
          <a:p>
            <a:pPr marL="457200">
              <a:lnSpc>
                <a:spcPct val="90000"/>
              </a:lnSpc>
            </a:pPr>
            <a:r>
              <a:rPr lang="nl-NL" sz="1800" dirty="0">
                <a:effectLst/>
              </a:rPr>
              <a:t>Belang zorgvuldige uitwerking van de ruimtelijke kwaliteit vanwege:</a:t>
            </a:r>
          </a:p>
          <a:p>
            <a:pPr marL="971550" lvl="1" indent="-457200">
              <a:lnSpc>
                <a:spcPct val="90000"/>
              </a:lnSpc>
            </a:pPr>
            <a:r>
              <a:rPr lang="nl-NL" sz="1800" dirty="0"/>
              <a:t>Aanwezige belangen</a:t>
            </a:r>
          </a:p>
          <a:p>
            <a:pPr marL="971550" lvl="1" indent="-457200">
              <a:lnSpc>
                <a:spcPct val="90000"/>
              </a:lnSpc>
            </a:pPr>
            <a:r>
              <a:rPr lang="nl-NL" sz="1800" dirty="0"/>
              <a:t>Kansen en Bedreigingen</a:t>
            </a:r>
          </a:p>
          <a:p>
            <a:pPr marL="457200">
              <a:lnSpc>
                <a:spcPct val="90000"/>
              </a:lnSpc>
            </a:pPr>
            <a:r>
              <a:rPr lang="nl-NL" sz="1800" dirty="0">
                <a:effectLst/>
              </a:rPr>
              <a:t>Toekomstperspectief</a:t>
            </a:r>
          </a:p>
          <a:p>
            <a:pPr marL="971550" lvl="1" indent="-457200">
              <a:lnSpc>
                <a:spcPct val="90000"/>
              </a:lnSpc>
            </a:pPr>
            <a:r>
              <a:rPr lang="nl-NL" sz="1800" dirty="0">
                <a:effectLst/>
              </a:rPr>
              <a:t>Visitekaartje Gennep voor toekomstige generaties</a:t>
            </a:r>
          </a:p>
          <a:p>
            <a:pPr marL="971550" lvl="1" indent="-457200">
              <a:lnSpc>
                <a:spcPct val="90000"/>
              </a:lnSpc>
            </a:pPr>
            <a:r>
              <a:rPr lang="nl-NL" sz="1800" dirty="0">
                <a:effectLst/>
              </a:rPr>
              <a:t>Toekomstperspectief: ruimtelijk, economisch……..</a:t>
            </a:r>
          </a:p>
          <a:p>
            <a:pPr marL="971550" lvl="1" indent="-457200">
              <a:lnSpc>
                <a:spcPct val="90000"/>
              </a:lnSpc>
            </a:pPr>
            <a:r>
              <a:rPr lang="nl-NL" sz="1800" dirty="0">
                <a:effectLst/>
              </a:rPr>
              <a:t>Vliegwiel: voorzieningenniveau</a:t>
            </a:r>
          </a:p>
          <a:p>
            <a:pPr marL="457200">
              <a:lnSpc>
                <a:spcPct val="90000"/>
              </a:lnSpc>
            </a:pPr>
            <a:r>
              <a:rPr lang="nl-NL" sz="1800" dirty="0">
                <a:effectLst/>
              </a:rPr>
              <a:t>Participatie en draagvlak omgeving tijdens gebiedsproces</a:t>
            </a:r>
          </a:p>
        </p:txBody>
      </p:sp>
    </p:spTree>
    <p:extLst>
      <p:ext uri="{BB962C8B-B14F-4D97-AF65-F5344CB8AC3E}">
        <p14:creationId xmlns:p14="http://schemas.microsoft.com/office/powerpoint/2010/main" val="416878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175F6-08A6-8018-7DDF-2D41812E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0538"/>
            <a:ext cx="7776864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NL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Ruimtelijke kwaliteit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DB8C239-2D5D-C667-5AE2-AD8440413372}"/>
              </a:ext>
            </a:extLst>
          </p:cNvPr>
          <p:cNvSpPr txBox="1"/>
          <p:nvPr/>
        </p:nvSpPr>
        <p:spPr>
          <a:xfrm>
            <a:off x="369370" y="836711"/>
            <a:ext cx="3986606" cy="3104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8972A"/>
              </a:buClr>
            </a:pPr>
            <a:r>
              <a:rPr lang="nl-NL" sz="2500" b="1" dirty="0"/>
              <a:t>Samenhang en beoordeling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897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Gebruikswaarde: voegt het initiatief iets toe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8972A"/>
              </a:buClr>
              <a:buFont typeface="Arial" panose="020B0604020202020204" pitchFamily="34" charset="0"/>
              <a:buChar char="•"/>
            </a:pPr>
            <a:r>
              <a:rPr kumimoji="0" lang="nl-N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Belevingswaarde: p</a:t>
            </a:r>
            <a:r>
              <a:rPr lang="nl-NL" sz="2500" dirty="0"/>
              <a:t>ast het initiatief in de omgeving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8972A"/>
              </a:buClr>
              <a:buFont typeface="Arial" panose="020B0604020202020204" pitchFamily="34" charset="0"/>
              <a:buChar char="•"/>
            </a:pPr>
            <a:r>
              <a:rPr kumimoji="0" lang="nl-N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Toekomstwaarde: k</a:t>
            </a:r>
            <a:r>
              <a:rPr lang="nl-NL" sz="2500" dirty="0" err="1"/>
              <a:t>an</a:t>
            </a:r>
            <a:r>
              <a:rPr lang="nl-NL" sz="2500" dirty="0"/>
              <a:t> het initiatief lange tijd mee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9844FB7-00B4-4335-E603-97A697F89F3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427984" y="836712"/>
            <a:ext cx="4346646" cy="3104629"/>
          </a:xfrm>
          <a:noFill/>
        </p:spPr>
      </p:pic>
    </p:spTree>
    <p:extLst>
      <p:ext uri="{BB962C8B-B14F-4D97-AF65-F5344CB8AC3E}">
        <p14:creationId xmlns:p14="http://schemas.microsoft.com/office/powerpoint/2010/main" val="206687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F9B9E-073A-17B2-3D95-BB80FB37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thematafels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BCE5E-6219-8D29-F844-E3AEC200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12368"/>
          </a:xfrm>
        </p:spPr>
        <p:txBody>
          <a:bodyPr>
            <a:normAutofit fontScale="55000" lnSpcReduction="20000"/>
          </a:bodyPr>
          <a:lstStyle/>
          <a:p>
            <a:r>
              <a:rPr lang="nl-NL" sz="3300" dirty="0"/>
              <a:t>Indeling in groepen, fracties en andere deelnemers verdeeld over thematafels</a:t>
            </a:r>
          </a:p>
          <a:p>
            <a:r>
              <a:rPr lang="nl-NL" sz="3300" dirty="0"/>
              <a:t>Drie thematafels:</a:t>
            </a:r>
          </a:p>
          <a:p>
            <a:pPr lvl="1"/>
            <a:r>
              <a:rPr lang="nl-NL" sz="33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Landgebonden activiteiten</a:t>
            </a:r>
            <a:r>
              <a:rPr lang="nl-NL" sz="33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biodiversiteit, landschap, extensieve landbouw </a:t>
            </a:r>
          </a:p>
          <a:p>
            <a:pPr lvl="1"/>
            <a:r>
              <a:rPr lang="nl-NL" sz="33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Watergebonden activiteiten</a:t>
            </a:r>
            <a:r>
              <a:rPr lang="nl-NL" sz="33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waterrecreatie, woonarken, passantenhaven </a:t>
            </a:r>
          </a:p>
          <a:p>
            <a:pPr lvl="1"/>
            <a:r>
              <a:rPr lang="nl-NL" sz="33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Recreatieve verbindingen</a:t>
            </a:r>
            <a:r>
              <a:rPr lang="nl-NL" sz="33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noord-zuid en oost-west, cultuurhistorie,</a:t>
            </a:r>
          </a:p>
          <a:p>
            <a:r>
              <a:rPr lang="nl-NL" sz="3300" dirty="0"/>
              <a:t>Per thema input ophalen:</a:t>
            </a:r>
          </a:p>
          <a:p>
            <a:pPr lvl="1"/>
            <a:r>
              <a:rPr lang="nl-NL" sz="3300" dirty="0"/>
              <a:t>Kansen</a:t>
            </a:r>
          </a:p>
          <a:p>
            <a:pPr lvl="1"/>
            <a:r>
              <a:rPr lang="nl-NL" sz="3300" dirty="0"/>
              <a:t>Ambities</a:t>
            </a:r>
          </a:p>
          <a:p>
            <a:pPr lvl="1"/>
            <a:r>
              <a:rPr lang="nl-NL" sz="3300" dirty="0"/>
              <a:t>Bedreigingen</a:t>
            </a:r>
          </a:p>
          <a:p>
            <a:r>
              <a:rPr lang="nl-NL" sz="3700" dirty="0"/>
              <a:t>± 15 minuten per tafel, dan doorschuiven naar volgende thematafel</a:t>
            </a:r>
          </a:p>
          <a:p>
            <a:endParaRPr lang="nl-NL" sz="37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99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B9F485-B32E-33BE-55CD-369E415F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7776864" cy="857250"/>
          </a:xfrm>
        </p:spPr>
        <p:txBody>
          <a:bodyPr/>
          <a:lstStyle/>
          <a:p>
            <a:pPr algn="ctr"/>
            <a:r>
              <a:rPr lang="nl-NL" dirty="0"/>
              <a:t>Pauze</a:t>
            </a:r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882BF11D-C200-1335-8BDD-68FE4970E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114" b="-1"/>
          <a:stretch/>
        </p:blipFill>
        <p:spPr>
          <a:xfrm>
            <a:off x="561148" y="1131590"/>
            <a:ext cx="8115308" cy="3347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713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E29BE-6DCF-9DCC-6948-9C1C725F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700" dirty="0"/>
              <a:t>Vervolg en afronding portefeuillehouder(s)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132312-AC17-66D0-1767-38C0C8B78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Impressie wethouder van de bijeenkomst</a:t>
            </a:r>
          </a:p>
          <a:p>
            <a:r>
              <a:rPr lang="nl-NL" dirty="0"/>
              <a:t>Sfeerverslag volgt</a:t>
            </a:r>
          </a:p>
          <a:p>
            <a:r>
              <a:rPr lang="nl-NL" dirty="0"/>
              <a:t>Mogelijkheid om nadere opmerkingen in te brengen </a:t>
            </a:r>
            <a:r>
              <a:rPr lang="nl-NL" b="1" dirty="0"/>
              <a:t>t/m 27 maart 2023 </a:t>
            </a:r>
            <a:r>
              <a:rPr lang="nl-NL" dirty="0"/>
              <a:t>via </a:t>
            </a:r>
            <a:r>
              <a:rPr lang="nl-NL" i="1" dirty="0"/>
              <a:t>gemeente@gennep.nl</a:t>
            </a:r>
          </a:p>
          <a:p>
            <a:r>
              <a:rPr lang="nl-NL" dirty="0"/>
              <a:t>Vragen?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62434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 Gennep.potx" id="{EAE72A81-C573-4FB1-B092-74CC0160A244}" vid="{5E60487C-5EE3-4EA7-8D48-AC8F0FF2208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Standaard</Template>
  <TotalTime>0</TotalTime>
  <Words>275</Words>
  <Application>Microsoft Office PowerPoint</Application>
  <PresentationFormat>Diavoorstelling (16:9)</PresentationFormat>
  <Paragraphs>52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Wingdings</vt:lpstr>
      <vt:lpstr>Kantoorthema</vt:lpstr>
      <vt:lpstr>Raadsinformatiebijeenkomst Gebiedsontwikkeling Maaskemp d.d. 20 maart 2023</vt:lpstr>
      <vt:lpstr>Programma</vt:lpstr>
      <vt:lpstr>Inleiding portefeuillehouder(s)</vt:lpstr>
      <vt:lpstr>Gebiedsontwikkeling Maaskemp</vt:lpstr>
      <vt:lpstr>Ruimtelijke kwaliteit</vt:lpstr>
      <vt:lpstr>Drie thematafels</vt:lpstr>
      <vt:lpstr>Pauze</vt:lpstr>
      <vt:lpstr>Vervolg en afronding portefeuillehouder(s)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Raadsinformatiebijeenkomst Gebiedsontwikkeling Maaskemp d.d. 20 maart 2023</dc:title>
  <dc:creator>Martin Peeters | Gemeente Gennep</dc:creator>
  <cp:lastModifiedBy>Ilse van der Wijst | Gemeente Gennep</cp:lastModifiedBy>
  <cp:revision>22</cp:revision>
  <dcterms:created xsi:type="dcterms:W3CDTF">2023-02-21T08:56:50Z</dcterms:created>
  <dcterms:modified xsi:type="dcterms:W3CDTF">2023-03-20T10:30:46Z</dcterms:modified>
</cp:coreProperties>
</file>