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</p:sldMasterIdLst>
  <p:notesMasterIdLst>
    <p:notesMasterId r:id="rId20"/>
  </p:notesMasterIdLst>
  <p:handoutMasterIdLst>
    <p:handoutMasterId r:id="rId21"/>
  </p:handoutMasterIdLst>
  <p:sldIdLst>
    <p:sldId id="597" r:id="rId5"/>
    <p:sldId id="635" r:id="rId6"/>
    <p:sldId id="340" r:id="rId7"/>
    <p:sldId id="629" r:id="rId8"/>
    <p:sldId id="631" r:id="rId9"/>
    <p:sldId id="632" r:id="rId10"/>
    <p:sldId id="633" r:id="rId11"/>
    <p:sldId id="634" r:id="rId12"/>
    <p:sldId id="636" r:id="rId13"/>
    <p:sldId id="630" r:id="rId14"/>
    <p:sldId id="637" r:id="rId15"/>
    <p:sldId id="638" r:id="rId16"/>
    <p:sldId id="626" r:id="rId17"/>
    <p:sldId id="326" r:id="rId18"/>
    <p:sldId id="639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FA7301F-9482-630B-EF84-1B236AA9830D}" name="Gerda Franken" initials="GF" userId="S::Gerda.Franken@teunesen.nl::90aa36de-f80e-4da9-bd15-607e457cb5a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7878"/>
    <a:srgbClr val="0081C0"/>
    <a:srgbClr val="EF2FD4"/>
    <a:srgbClr val="FAE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BB3C2-D24E-40E6-BB1D-8C157BB09A4B}" v="238" dt="2023-03-14T07:52:12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658" autoAdjust="0"/>
  </p:normalViewPr>
  <p:slideViewPr>
    <p:cSldViewPr snapToGrid="0">
      <p:cViewPr varScale="1">
        <p:scale>
          <a:sx n="89" d="100"/>
          <a:sy n="89" d="100"/>
        </p:scale>
        <p:origin x="131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8289E0C-881C-4A83-9DA1-0EF83DED01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4CE68E7-C63E-41D9-B848-66AAC0980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>
              <a:defRPr sz="1200"/>
            </a:lvl1pPr>
          </a:lstStyle>
          <a:p>
            <a:fld id="{BADC871E-E58B-498A-A7CD-AAD53C955710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4E684C-227D-4921-A23F-5B5A5A525C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323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BF0EA08-CE45-4B78-8404-8F06DC332A2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323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>
              <a:defRPr sz="1200"/>
            </a:lvl1pPr>
          </a:lstStyle>
          <a:p>
            <a:fld id="{6F99A070-A43A-4D5C-ABB7-BD77492C851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315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/>
          <a:lstStyle>
            <a:lvl1pPr algn="r">
              <a:defRPr sz="1200"/>
            </a:lvl1pPr>
          </a:lstStyle>
          <a:p>
            <a:fld id="{53153539-900C-461D-9BD2-F81B9C0F7ADA}" type="datetimeFigureOut">
              <a:rPr lang="nl-NL" smtClean="0"/>
              <a:t>14-3-2023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7" rIns="91413" bIns="45707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76847"/>
            <a:ext cx="5438775" cy="3908764"/>
          </a:xfrm>
          <a:prstGeom prst="rect">
            <a:avLst/>
          </a:prstGeom>
        </p:spPr>
        <p:txBody>
          <a:bodyPr vert="horz" lIns="91413" tIns="45707" rIns="91413" bIns="45707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323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9" y="9428323"/>
            <a:ext cx="2946400" cy="498316"/>
          </a:xfrm>
          <a:prstGeom prst="rect">
            <a:avLst/>
          </a:prstGeom>
        </p:spPr>
        <p:txBody>
          <a:bodyPr vert="horz" lIns="91413" tIns="45707" rIns="91413" bIns="45707" rtlCol="0" anchor="b"/>
          <a:lstStyle>
            <a:lvl1pPr algn="r">
              <a:defRPr sz="1200"/>
            </a:lvl1pPr>
          </a:lstStyle>
          <a:p>
            <a:fld id="{AA09ADD3-5F2C-48F8-B93B-D2A4DDC1C5E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79997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69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A2B7F5E-F786-440C-906D-2419F8871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66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EFDE0-F4F1-42F0-AB5E-02D778B509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386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E606BD-ED48-4828-A8F6-B5948705E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26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179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D1ACA73-69D9-47A1-9275-01C20BD3E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4981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64BD9DC-34CD-4A39-8C76-228FB85AB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364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="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02A9914-678F-44BA-BBE8-D10E33C23F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09ADD3-5F2C-48F8-B93B-D2A4DDC1C5E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381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210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&amp; Beeldpagina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591" y="276687"/>
            <a:ext cx="10515600" cy="675814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4172" y="6082977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88C86B0-9DC7-4068-A606-E4304CA2A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1" y="1258441"/>
            <a:ext cx="11521280" cy="482453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2980457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4590" y="1285875"/>
            <a:ext cx="11312049" cy="502344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2400F5-08D3-4C6F-AE68-DD4C9C109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91" y="276687"/>
            <a:ext cx="10515600" cy="675814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26975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74172" y="6073549"/>
            <a:ext cx="2743200" cy="365125"/>
          </a:xfrm>
        </p:spPr>
        <p:txBody>
          <a:bodyPr/>
          <a:lstStyle/>
          <a:p>
            <a:fld id="{FD163321-A7D6-448D-9718-D9ED38D48CE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5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66" y="199118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hteck 7">
            <a:extLst>
              <a:ext uri="{FF2B5EF4-FFF2-40B4-BE49-F238E27FC236}">
                <a16:creationId xmlns:a16="http://schemas.microsoft.com/office/drawing/2014/main" id="{206DD807-D49B-455F-AA1E-007767934529}"/>
              </a:ext>
            </a:extLst>
          </p:cNvPr>
          <p:cNvSpPr/>
          <p:nvPr userDrawn="1"/>
        </p:nvSpPr>
        <p:spPr>
          <a:xfrm>
            <a:off x="0" y="6513184"/>
            <a:ext cx="12192000" cy="338761"/>
          </a:xfrm>
          <a:prstGeom prst="rect">
            <a:avLst/>
          </a:prstGeom>
          <a:solidFill>
            <a:srgbClr val="787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8" name="Ellipse 9">
            <a:extLst>
              <a:ext uri="{FF2B5EF4-FFF2-40B4-BE49-F238E27FC236}">
                <a16:creationId xmlns:a16="http://schemas.microsoft.com/office/drawing/2014/main" id="{6640E901-FA6E-4614-9637-E5D08FE9FD43}"/>
              </a:ext>
            </a:extLst>
          </p:cNvPr>
          <p:cNvSpPr>
            <a:spLocks noChangeAspect="1"/>
          </p:cNvSpPr>
          <p:nvPr userDrawn="1"/>
        </p:nvSpPr>
        <p:spPr>
          <a:xfrm>
            <a:off x="571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9" name="Ellipse 15">
            <a:extLst>
              <a:ext uri="{FF2B5EF4-FFF2-40B4-BE49-F238E27FC236}">
                <a16:creationId xmlns:a16="http://schemas.microsoft.com/office/drawing/2014/main" id="{6DC54060-D96D-43DE-AA73-5DB541D91F23}"/>
              </a:ext>
            </a:extLst>
          </p:cNvPr>
          <p:cNvSpPr>
            <a:spLocks noChangeAspect="1"/>
          </p:cNvSpPr>
          <p:nvPr userDrawn="1"/>
        </p:nvSpPr>
        <p:spPr>
          <a:xfrm>
            <a:off x="1153587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0" name="Ellipse 18">
            <a:extLst>
              <a:ext uri="{FF2B5EF4-FFF2-40B4-BE49-F238E27FC236}">
                <a16:creationId xmlns:a16="http://schemas.microsoft.com/office/drawing/2014/main" id="{CF84D383-012E-4E09-8DA9-D6845AC8287A}"/>
              </a:ext>
            </a:extLst>
          </p:cNvPr>
          <p:cNvSpPr>
            <a:spLocks noChangeAspect="1"/>
          </p:cNvSpPr>
          <p:nvPr userDrawn="1"/>
        </p:nvSpPr>
        <p:spPr>
          <a:xfrm>
            <a:off x="10947209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1" name="Ellipse 21">
            <a:extLst>
              <a:ext uri="{FF2B5EF4-FFF2-40B4-BE49-F238E27FC236}">
                <a16:creationId xmlns:a16="http://schemas.microsoft.com/office/drawing/2014/main" id="{BA5C2AF8-25FD-4855-8E7B-841716072EA2}"/>
              </a:ext>
            </a:extLst>
          </p:cNvPr>
          <p:cNvSpPr>
            <a:spLocks noChangeAspect="1"/>
          </p:cNvSpPr>
          <p:nvPr userDrawn="1"/>
        </p:nvSpPr>
        <p:spPr>
          <a:xfrm>
            <a:off x="10358558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2" name="Ellipse 24">
            <a:extLst>
              <a:ext uri="{FF2B5EF4-FFF2-40B4-BE49-F238E27FC236}">
                <a16:creationId xmlns:a16="http://schemas.microsoft.com/office/drawing/2014/main" id="{8BF59DB3-6434-43A1-A1E2-8997E40D7141}"/>
              </a:ext>
            </a:extLst>
          </p:cNvPr>
          <p:cNvSpPr>
            <a:spLocks noChangeAspect="1"/>
          </p:cNvSpPr>
          <p:nvPr userDrawn="1"/>
        </p:nvSpPr>
        <p:spPr>
          <a:xfrm>
            <a:off x="97699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3" name="Ellipse 27">
            <a:extLst>
              <a:ext uri="{FF2B5EF4-FFF2-40B4-BE49-F238E27FC236}">
                <a16:creationId xmlns:a16="http://schemas.microsoft.com/office/drawing/2014/main" id="{3569954D-2778-49EA-9C9A-C2E1250F9D07}"/>
              </a:ext>
            </a:extLst>
          </p:cNvPr>
          <p:cNvSpPr>
            <a:spLocks noChangeAspect="1"/>
          </p:cNvSpPr>
          <p:nvPr userDrawn="1"/>
        </p:nvSpPr>
        <p:spPr>
          <a:xfrm>
            <a:off x="918125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4" name="Ellipse 30">
            <a:extLst>
              <a:ext uri="{FF2B5EF4-FFF2-40B4-BE49-F238E27FC236}">
                <a16:creationId xmlns:a16="http://schemas.microsoft.com/office/drawing/2014/main" id="{5CDF0A28-1779-4F99-BF86-59C235AB4E94}"/>
              </a:ext>
            </a:extLst>
          </p:cNvPr>
          <p:cNvSpPr>
            <a:spLocks noChangeAspect="1"/>
          </p:cNvSpPr>
          <p:nvPr userDrawn="1"/>
        </p:nvSpPr>
        <p:spPr>
          <a:xfrm>
            <a:off x="85926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5" name="Ellipse 33">
            <a:extLst>
              <a:ext uri="{FF2B5EF4-FFF2-40B4-BE49-F238E27FC236}">
                <a16:creationId xmlns:a16="http://schemas.microsoft.com/office/drawing/2014/main" id="{F462A64B-9CAF-402C-B09B-528D9D77A0B9}"/>
              </a:ext>
            </a:extLst>
          </p:cNvPr>
          <p:cNvSpPr>
            <a:spLocks noChangeAspect="1"/>
          </p:cNvSpPr>
          <p:nvPr userDrawn="1"/>
        </p:nvSpPr>
        <p:spPr>
          <a:xfrm>
            <a:off x="800395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6" name="Ellipse 36">
            <a:extLst>
              <a:ext uri="{FF2B5EF4-FFF2-40B4-BE49-F238E27FC236}">
                <a16:creationId xmlns:a16="http://schemas.microsoft.com/office/drawing/2014/main" id="{55CFCAA1-78E3-4909-A903-52916E1CE7EA}"/>
              </a:ext>
            </a:extLst>
          </p:cNvPr>
          <p:cNvSpPr>
            <a:spLocks noChangeAspect="1"/>
          </p:cNvSpPr>
          <p:nvPr userDrawn="1"/>
        </p:nvSpPr>
        <p:spPr>
          <a:xfrm>
            <a:off x="74153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7" name="Ellipse 39">
            <a:extLst>
              <a:ext uri="{FF2B5EF4-FFF2-40B4-BE49-F238E27FC236}">
                <a16:creationId xmlns:a16="http://schemas.microsoft.com/office/drawing/2014/main" id="{FC5AF880-EFB4-4E5E-9937-0E1449C1F2C9}"/>
              </a:ext>
            </a:extLst>
          </p:cNvPr>
          <p:cNvSpPr>
            <a:spLocks noChangeAspect="1"/>
          </p:cNvSpPr>
          <p:nvPr userDrawn="1"/>
        </p:nvSpPr>
        <p:spPr>
          <a:xfrm>
            <a:off x="682665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8" name="Ellipse 42">
            <a:extLst>
              <a:ext uri="{FF2B5EF4-FFF2-40B4-BE49-F238E27FC236}">
                <a16:creationId xmlns:a16="http://schemas.microsoft.com/office/drawing/2014/main" id="{FEF59376-1EB2-4556-850D-E0529160FDFF}"/>
              </a:ext>
            </a:extLst>
          </p:cNvPr>
          <p:cNvSpPr>
            <a:spLocks noChangeAspect="1"/>
          </p:cNvSpPr>
          <p:nvPr userDrawn="1"/>
        </p:nvSpPr>
        <p:spPr>
          <a:xfrm>
            <a:off x="6238009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19" name="Ellipse 45">
            <a:extLst>
              <a:ext uri="{FF2B5EF4-FFF2-40B4-BE49-F238E27FC236}">
                <a16:creationId xmlns:a16="http://schemas.microsoft.com/office/drawing/2014/main" id="{B718D460-68E3-4C42-9021-8D0CAAEBACC4}"/>
              </a:ext>
            </a:extLst>
          </p:cNvPr>
          <p:cNvSpPr>
            <a:spLocks noChangeAspect="1"/>
          </p:cNvSpPr>
          <p:nvPr userDrawn="1"/>
        </p:nvSpPr>
        <p:spPr>
          <a:xfrm>
            <a:off x="5649358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0" name="Ellipse 48">
            <a:extLst>
              <a:ext uri="{FF2B5EF4-FFF2-40B4-BE49-F238E27FC236}">
                <a16:creationId xmlns:a16="http://schemas.microsoft.com/office/drawing/2014/main" id="{4DDBA8E7-3B04-4559-B6CD-D776D361FB90}"/>
              </a:ext>
            </a:extLst>
          </p:cNvPr>
          <p:cNvSpPr>
            <a:spLocks noChangeAspect="1"/>
          </p:cNvSpPr>
          <p:nvPr userDrawn="1"/>
        </p:nvSpPr>
        <p:spPr>
          <a:xfrm>
            <a:off x="50607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1" name="Ellipse 51">
            <a:extLst>
              <a:ext uri="{FF2B5EF4-FFF2-40B4-BE49-F238E27FC236}">
                <a16:creationId xmlns:a16="http://schemas.microsoft.com/office/drawing/2014/main" id="{4C1FE792-CA3B-4D09-8421-E8C95E9D24A6}"/>
              </a:ext>
            </a:extLst>
          </p:cNvPr>
          <p:cNvSpPr>
            <a:spLocks noChangeAspect="1"/>
          </p:cNvSpPr>
          <p:nvPr userDrawn="1"/>
        </p:nvSpPr>
        <p:spPr>
          <a:xfrm>
            <a:off x="447205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2" name="Ellipse 54">
            <a:extLst>
              <a:ext uri="{FF2B5EF4-FFF2-40B4-BE49-F238E27FC236}">
                <a16:creationId xmlns:a16="http://schemas.microsoft.com/office/drawing/2014/main" id="{8A499FDB-73E0-48FF-8D84-45AE658938C3}"/>
              </a:ext>
            </a:extLst>
          </p:cNvPr>
          <p:cNvSpPr>
            <a:spLocks noChangeAspect="1"/>
          </p:cNvSpPr>
          <p:nvPr userDrawn="1"/>
        </p:nvSpPr>
        <p:spPr>
          <a:xfrm>
            <a:off x="38834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3" name="Ellipse 57">
            <a:extLst>
              <a:ext uri="{FF2B5EF4-FFF2-40B4-BE49-F238E27FC236}">
                <a16:creationId xmlns:a16="http://schemas.microsoft.com/office/drawing/2014/main" id="{0620F581-BE73-4043-913B-027FD8734E1B}"/>
              </a:ext>
            </a:extLst>
          </p:cNvPr>
          <p:cNvSpPr>
            <a:spLocks noChangeAspect="1"/>
          </p:cNvSpPr>
          <p:nvPr userDrawn="1"/>
        </p:nvSpPr>
        <p:spPr>
          <a:xfrm>
            <a:off x="3294756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4" name="Ellipse 60">
            <a:extLst>
              <a:ext uri="{FF2B5EF4-FFF2-40B4-BE49-F238E27FC236}">
                <a16:creationId xmlns:a16="http://schemas.microsoft.com/office/drawing/2014/main" id="{CA3757D6-1665-4886-B130-B7CA53682241}"/>
              </a:ext>
            </a:extLst>
          </p:cNvPr>
          <p:cNvSpPr>
            <a:spLocks noChangeAspect="1"/>
          </p:cNvSpPr>
          <p:nvPr userDrawn="1"/>
        </p:nvSpPr>
        <p:spPr>
          <a:xfrm>
            <a:off x="270610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5" name="Ellipse 63">
            <a:extLst>
              <a:ext uri="{FF2B5EF4-FFF2-40B4-BE49-F238E27FC236}">
                <a16:creationId xmlns:a16="http://schemas.microsoft.com/office/drawing/2014/main" id="{AD3D8815-CDBF-4869-9728-2C9AD5D157A0}"/>
              </a:ext>
            </a:extLst>
          </p:cNvPr>
          <p:cNvSpPr>
            <a:spLocks noChangeAspect="1"/>
          </p:cNvSpPr>
          <p:nvPr userDrawn="1"/>
        </p:nvSpPr>
        <p:spPr>
          <a:xfrm>
            <a:off x="2117457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6" name="Ellipse 66">
            <a:extLst>
              <a:ext uri="{FF2B5EF4-FFF2-40B4-BE49-F238E27FC236}">
                <a16:creationId xmlns:a16="http://schemas.microsoft.com/office/drawing/2014/main" id="{4C36A1A5-7467-4261-8152-3744C21AF4B7}"/>
              </a:ext>
            </a:extLst>
          </p:cNvPr>
          <p:cNvSpPr>
            <a:spLocks noChangeAspect="1"/>
          </p:cNvSpPr>
          <p:nvPr userDrawn="1"/>
        </p:nvSpPr>
        <p:spPr>
          <a:xfrm>
            <a:off x="940158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pic>
        <p:nvPicPr>
          <p:cNvPr id="27" name="Picture 4" descr="H:\DATEN\LOGOS\Teunesen.png">
            <a:extLst>
              <a:ext uri="{FF2B5EF4-FFF2-40B4-BE49-F238E27FC236}">
                <a16:creationId xmlns:a16="http://schemas.microsoft.com/office/drawing/2014/main" id="{7202D790-D11A-4AAA-9246-CFF5DB5A10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390" y="6568120"/>
            <a:ext cx="332471" cy="228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Ellipse 66">
            <a:extLst>
              <a:ext uri="{FF2B5EF4-FFF2-40B4-BE49-F238E27FC236}">
                <a16:creationId xmlns:a16="http://schemas.microsoft.com/office/drawing/2014/main" id="{91AA9CD4-F9BB-4CC0-8B5E-6C4FE1C235C2}"/>
              </a:ext>
            </a:extLst>
          </p:cNvPr>
          <p:cNvSpPr>
            <a:spLocks noChangeAspect="1"/>
          </p:cNvSpPr>
          <p:nvPr userDrawn="1"/>
        </p:nvSpPr>
        <p:spPr>
          <a:xfrm>
            <a:off x="1528809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29" name="Ellipse 66">
            <a:extLst>
              <a:ext uri="{FF2B5EF4-FFF2-40B4-BE49-F238E27FC236}">
                <a16:creationId xmlns:a16="http://schemas.microsoft.com/office/drawing/2014/main" id="{81866723-6120-467A-ACBF-7B454AF5BCCB}"/>
              </a:ext>
            </a:extLst>
          </p:cNvPr>
          <p:cNvSpPr>
            <a:spLocks noChangeAspect="1"/>
          </p:cNvSpPr>
          <p:nvPr userDrawn="1"/>
        </p:nvSpPr>
        <p:spPr>
          <a:xfrm>
            <a:off x="12344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0" name="Ellipse 66">
            <a:extLst>
              <a:ext uri="{FF2B5EF4-FFF2-40B4-BE49-F238E27FC236}">
                <a16:creationId xmlns:a16="http://schemas.microsoft.com/office/drawing/2014/main" id="{4F530053-919B-4840-9235-2DA08D4D5094}"/>
              </a:ext>
            </a:extLst>
          </p:cNvPr>
          <p:cNvSpPr>
            <a:spLocks noChangeAspect="1"/>
          </p:cNvSpPr>
          <p:nvPr userDrawn="1"/>
        </p:nvSpPr>
        <p:spPr>
          <a:xfrm>
            <a:off x="47663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1" name="Ellipse 66">
            <a:extLst>
              <a:ext uri="{FF2B5EF4-FFF2-40B4-BE49-F238E27FC236}">
                <a16:creationId xmlns:a16="http://schemas.microsoft.com/office/drawing/2014/main" id="{001C13E9-27D2-4358-84DD-FDF0E1FCBF50}"/>
              </a:ext>
            </a:extLst>
          </p:cNvPr>
          <p:cNvSpPr>
            <a:spLocks noChangeAspect="1"/>
          </p:cNvSpPr>
          <p:nvPr userDrawn="1"/>
        </p:nvSpPr>
        <p:spPr>
          <a:xfrm>
            <a:off x="41777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2" name="Ellipse 66">
            <a:extLst>
              <a:ext uri="{FF2B5EF4-FFF2-40B4-BE49-F238E27FC236}">
                <a16:creationId xmlns:a16="http://schemas.microsoft.com/office/drawing/2014/main" id="{81CC182B-9D97-4EC2-92AC-12C62558FDD2}"/>
              </a:ext>
            </a:extLst>
          </p:cNvPr>
          <p:cNvSpPr>
            <a:spLocks noChangeAspect="1"/>
          </p:cNvSpPr>
          <p:nvPr userDrawn="1"/>
        </p:nvSpPr>
        <p:spPr>
          <a:xfrm>
            <a:off x="35890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3" name="Ellipse 66">
            <a:extLst>
              <a:ext uri="{FF2B5EF4-FFF2-40B4-BE49-F238E27FC236}">
                <a16:creationId xmlns:a16="http://schemas.microsoft.com/office/drawing/2014/main" id="{CC5482EA-D8DA-4FD9-A1A3-D58922BCFAF6}"/>
              </a:ext>
            </a:extLst>
          </p:cNvPr>
          <p:cNvSpPr>
            <a:spLocks noChangeAspect="1"/>
          </p:cNvSpPr>
          <p:nvPr userDrawn="1"/>
        </p:nvSpPr>
        <p:spPr>
          <a:xfrm>
            <a:off x="30004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4" name="Ellipse 66">
            <a:extLst>
              <a:ext uri="{FF2B5EF4-FFF2-40B4-BE49-F238E27FC236}">
                <a16:creationId xmlns:a16="http://schemas.microsoft.com/office/drawing/2014/main" id="{B3BA69BC-F938-4AD9-9F29-52A7AF6DD642}"/>
              </a:ext>
            </a:extLst>
          </p:cNvPr>
          <p:cNvSpPr>
            <a:spLocks noChangeAspect="1"/>
          </p:cNvSpPr>
          <p:nvPr userDrawn="1"/>
        </p:nvSpPr>
        <p:spPr>
          <a:xfrm>
            <a:off x="24117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5" name="Ellipse 66">
            <a:extLst>
              <a:ext uri="{FF2B5EF4-FFF2-40B4-BE49-F238E27FC236}">
                <a16:creationId xmlns:a16="http://schemas.microsoft.com/office/drawing/2014/main" id="{90F43131-5C34-42C8-9334-77AF59E0D9B7}"/>
              </a:ext>
            </a:extLst>
          </p:cNvPr>
          <p:cNvSpPr>
            <a:spLocks noChangeAspect="1"/>
          </p:cNvSpPr>
          <p:nvPr userDrawn="1"/>
        </p:nvSpPr>
        <p:spPr>
          <a:xfrm>
            <a:off x="1823134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6" name="Ellipse 66">
            <a:extLst>
              <a:ext uri="{FF2B5EF4-FFF2-40B4-BE49-F238E27FC236}">
                <a16:creationId xmlns:a16="http://schemas.microsoft.com/office/drawing/2014/main" id="{6205349E-CA85-416C-9CE4-D4607952DCAE}"/>
              </a:ext>
            </a:extLst>
          </p:cNvPr>
          <p:cNvSpPr>
            <a:spLocks noChangeAspect="1"/>
          </p:cNvSpPr>
          <p:nvPr userDrawn="1"/>
        </p:nvSpPr>
        <p:spPr>
          <a:xfrm>
            <a:off x="6458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7" name="Ellipse 66">
            <a:extLst>
              <a:ext uri="{FF2B5EF4-FFF2-40B4-BE49-F238E27FC236}">
                <a16:creationId xmlns:a16="http://schemas.microsoft.com/office/drawing/2014/main" id="{52A3A890-DDA2-4C40-8318-F424C266DA06}"/>
              </a:ext>
            </a:extLst>
          </p:cNvPr>
          <p:cNvSpPr>
            <a:spLocks noChangeAspect="1"/>
          </p:cNvSpPr>
          <p:nvPr userDrawn="1"/>
        </p:nvSpPr>
        <p:spPr>
          <a:xfrm>
            <a:off x="82982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8" name="Ellipse 66">
            <a:extLst>
              <a:ext uri="{FF2B5EF4-FFF2-40B4-BE49-F238E27FC236}">
                <a16:creationId xmlns:a16="http://schemas.microsoft.com/office/drawing/2014/main" id="{10D0B350-0C77-4C08-9BF2-E4E8348CFC08}"/>
              </a:ext>
            </a:extLst>
          </p:cNvPr>
          <p:cNvSpPr>
            <a:spLocks noChangeAspect="1"/>
          </p:cNvSpPr>
          <p:nvPr userDrawn="1"/>
        </p:nvSpPr>
        <p:spPr>
          <a:xfrm>
            <a:off x="77096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39" name="Ellipse 66">
            <a:extLst>
              <a:ext uri="{FF2B5EF4-FFF2-40B4-BE49-F238E27FC236}">
                <a16:creationId xmlns:a16="http://schemas.microsoft.com/office/drawing/2014/main" id="{C004A8BE-0706-4DDE-B0F6-8582FB23340F}"/>
              </a:ext>
            </a:extLst>
          </p:cNvPr>
          <p:cNvSpPr>
            <a:spLocks noChangeAspect="1"/>
          </p:cNvSpPr>
          <p:nvPr userDrawn="1"/>
        </p:nvSpPr>
        <p:spPr>
          <a:xfrm>
            <a:off x="71209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0" name="Ellipse 66">
            <a:extLst>
              <a:ext uri="{FF2B5EF4-FFF2-40B4-BE49-F238E27FC236}">
                <a16:creationId xmlns:a16="http://schemas.microsoft.com/office/drawing/2014/main" id="{19D301DB-6ED2-4F17-BE74-D8119E62A5F6}"/>
              </a:ext>
            </a:extLst>
          </p:cNvPr>
          <p:cNvSpPr>
            <a:spLocks noChangeAspect="1"/>
          </p:cNvSpPr>
          <p:nvPr userDrawn="1"/>
        </p:nvSpPr>
        <p:spPr>
          <a:xfrm>
            <a:off x="6532334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1" name="Ellipse 66">
            <a:extLst>
              <a:ext uri="{FF2B5EF4-FFF2-40B4-BE49-F238E27FC236}">
                <a16:creationId xmlns:a16="http://schemas.microsoft.com/office/drawing/2014/main" id="{2E840799-EC9C-4FBE-8701-142D7EEBE2B4}"/>
              </a:ext>
            </a:extLst>
          </p:cNvPr>
          <p:cNvSpPr>
            <a:spLocks noChangeAspect="1"/>
          </p:cNvSpPr>
          <p:nvPr userDrawn="1"/>
        </p:nvSpPr>
        <p:spPr>
          <a:xfrm>
            <a:off x="59436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2" name="Ellipse 66">
            <a:extLst>
              <a:ext uri="{FF2B5EF4-FFF2-40B4-BE49-F238E27FC236}">
                <a16:creationId xmlns:a16="http://schemas.microsoft.com/office/drawing/2014/main" id="{A9A8CC36-5901-49B3-A2AA-B811E5D551E9}"/>
              </a:ext>
            </a:extLst>
          </p:cNvPr>
          <p:cNvSpPr>
            <a:spLocks noChangeAspect="1"/>
          </p:cNvSpPr>
          <p:nvPr userDrawn="1"/>
        </p:nvSpPr>
        <p:spPr>
          <a:xfrm>
            <a:off x="53550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3" name="Ellipse 66">
            <a:extLst>
              <a:ext uri="{FF2B5EF4-FFF2-40B4-BE49-F238E27FC236}">
                <a16:creationId xmlns:a16="http://schemas.microsoft.com/office/drawing/2014/main" id="{E2F6037C-E548-4E2C-8404-A4EE279EB315}"/>
              </a:ext>
            </a:extLst>
          </p:cNvPr>
          <p:cNvSpPr>
            <a:spLocks noChangeAspect="1"/>
          </p:cNvSpPr>
          <p:nvPr userDrawn="1"/>
        </p:nvSpPr>
        <p:spPr>
          <a:xfrm>
            <a:off x="100642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4" name="Ellipse 66">
            <a:extLst>
              <a:ext uri="{FF2B5EF4-FFF2-40B4-BE49-F238E27FC236}">
                <a16:creationId xmlns:a16="http://schemas.microsoft.com/office/drawing/2014/main" id="{090828D5-8962-4EB4-A7D7-D40D74BF0F13}"/>
              </a:ext>
            </a:extLst>
          </p:cNvPr>
          <p:cNvSpPr>
            <a:spLocks noChangeAspect="1"/>
          </p:cNvSpPr>
          <p:nvPr userDrawn="1"/>
        </p:nvSpPr>
        <p:spPr>
          <a:xfrm>
            <a:off x="94755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5" name="Ellipse 66">
            <a:extLst>
              <a:ext uri="{FF2B5EF4-FFF2-40B4-BE49-F238E27FC236}">
                <a16:creationId xmlns:a16="http://schemas.microsoft.com/office/drawing/2014/main" id="{73865EA2-C3E7-439C-A035-DA7323BF46BD}"/>
              </a:ext>
            </a:extLst>
          </p:cNvPr>
          <p:cNvSpPr>
            <a:spLocks noChangeAspect="1"/>
          </p:cNvSpPr>
          <p:nvPr userDrawn="1"/>
        </p:nvSpPr>
        <p:spPr>
          <a:xfrm>
            <a:off x="8886933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6" name="Ellipse 66">
            <a:extLst>
              <a:ext uri="{FF2B5EF4-FFF2-40B4-BE49-F238E27FC236}">
                <a16:creationId xmlns:a16="http://schemas.microsoft.com/office/drawing/2014/main" id="{FCB8E293-18C1-48E5-85FF-4804E3485676}"/>
              </a:ext>
            </a:extLst>
          </p:cNvPr>
          <p:cNvSpPr>
            <a:spLocks noChangeAspect="1"/>
          </p:cNvSpPr>
          <p:nvPr userDrawn="1"/>
        </p:nvSpPr>
        <p:spPr>
          <a:xfrm>
            <a:off x="11241534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7" name="Ellipse 66">
            <a:extLst>
              <a:ext uri="{FF2B5EF4-FFF2-40B4-BE49-F238E27FC236}">
                <a16:creationId xmlns:a16="http://schemas.microsoft.com/office/drawing/2014/main" id="{BC7F5295-5AA8-4A58-9D23-6526DAE01842}"/>
              </a:ext>
            </a:extLst>
          </p:cNvPr>
          <p:cNvSpPr>
            <a:spLocks noChangeAspect="1"/>
          </p:cNvSpPr>
          <p:nvPr userDrawn="1"/>
        </p:nvSpPr>
        <p:spPr>
          <a:xfrm>
            <a:off x="10652882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 sz="1801"/>
          </a:p>
        </p:txBody>
      </p:sp>
      <p:sp>
        <p:nvSpPr>
          <p:cNvPr id="48" name="Ellipse 9">
            <a:extLst>
              <a:ext uri="{FF2B5EF4-FFF2-40B4-BE49-F238E27FC236}">
                <a16:creationId xmlns:a16="http://schemas.microsoft.com/office/drawing/2014/main" id="{CE079667-220F-4378-BE24-AC4F97F93DF1}"/>
              </a:ext>
            </a:extLst>
          </p:cNvPr>
          <p:cNvSpPr>
            <a:spLocks noChangeAspect="1"/>
          </p:cNvSpPr>
          <p:nvPr userDrawn="1"/>
        </p:nvSpPr>
        <p:spPr>
          <a:xfrm>
            <a:off x="186853" y="26092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49" name="Ellipse 9">
            <a:extLst>
              <a:ext uri="{FF2B5EF4-FFF2-40B4-BE49-F238E27FC236}">
                <a16:creationId xmlns:a16="http://schemas.microsoft.com/office/drawing/2014/main" id="{C732676C-6446-401A-A418-E07D77192067}"/>
              </a:ext>
            </a:extLst>
          </p:cNvPr>
          <p:cNvSpPr>
            <a:spLocks noChangeAspect="1"/>
          </p:cNvSpPr>
          <p:nvPr userDrawn="1"/>
        </p:nvSpPr>
        <p:spPr>
          <a:xfrm>
            <a:off x="182474" y="518313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50" name="Ellipse 9">
            <a:extLst>
              <a:ext uri="{FF2B5EF4-FFF2-40B4-BE49-F238E27FC236}">
                <a16:creationId xmlns:a16="http://schemas.microsoft.com/office/drawing/2014/main" id="{48BC9A93-4493-44D5-BF46-8E8115DDC4A9}"/>
              </a:ext>
            </a:extLst>
          </p:cNvPr>
          <p:cNvSpPr>
            <a:spLocks noChangeAspect="1"/>
          </p:cNvSpPr>
          <p:nvPr userDrawn="1"/>
        </p:nvSpPr>
        <p:spPr>
          <a:xfrm>
            <a:off x="182474" y="775705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  <p:sp>
        <p:nvSpPr>
          <p:cNvPr id="51" name="Ellipse 9">
            <a:extLst>
              <a:ext uri="{FF2B5EF4-FFF2-40B4-BE49-F238E27FC236}">
                <a16:creationId xmlns:a16="http://schemas.microsoft.com/office/drawing/2014/main" id="{2B2348D2-BC1B-4A5C-BE2F-31D6852F3960}"/>
              </a:ext>
            </a:extLst>
          </p:cNvPr>
          <p:cNvSpPr>
            <a:spLocks noChangeAspect="1"/>
          </p:cNvSpPr>
          <p:nvPr userDrawn="1"/>
        </p:nvSpPr>
        <p:spPr>
          <a:xfrm>
            <a:off x="351504" y="6596031"/>
            <a:ext cx="173055" cy="173054"/>
          </a:xfrm>
          <a:prstGeom prst="ellipse">
            <a:avLst/>
          </a:prstGeom>
          <a:solidFill>
            <a:srgbClr val="FAEB5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1"/>
          </a:p>
        </p:txBody>
      </p:sp>
    </p:spTree>
    <p:extLst>
      <p:ext uri="{BB962C8B-B14F-4D97-AF65-F5344CB8AC3E}">
        <p14:creationId xmlns:p14="http://schemas.microsoft.com/office/powerpoint/2010/main" val="167573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3" r:id="rId3"/>
  </p:sldLayoutIdLst>
  <p:hf hdr="0" ftr="0" dt="0"/>
  <p:txStyles>
    <p:titleStyle>
      <a:lvl1pPr algn="ctr" defTabSz="914423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chemeClr val="bg2">
              <a:lumMod val="50000"/>
            </a:schemeClr>
          </a:solidFill>
          <a:latin typeface="Tw Cen MT" panose="020B0602020104020603" pitchFamily="34" charset="0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hyperlink" Target="https://www.google.nl/url?sa=i&amp;rct=j&amp;q=&amp;esrc=s&amp;source=images&amp;cd=&amp;cad=rja&amp;uact=8&amp;ved=0ahUKEwjS7eGW0sDXAhWSDewKHc2ZBrMQjRwIBw&amp;url=https://nl.linkedin.com/in/richardteunesen&amp;psig=AOvVaw2xJ97vPwe1ZvQ8-tl7D4nV&amp;ust=1510837422046918" TargetMode="Externa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09151E44-A095-408E-9008-3C0BB695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187" y="6139054"/>
            <a:ext cx="2743200" cy="365125"/>
          </a:xfrm>
        </p:spPr>
        <p:txBody>
          <a:bodyPr/>
          <a:lstStyle/>
          <a:p>
            <a:fld id="{FD163321-A7D6-448D-9718-D9ED38D48CE8}" type="slidenum">
              <a:rPr lang="nl-NL" smtClean="0"/>
              <a:t>1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765C57-A93A-4E33-B424-337543F51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53" y="4397053"/>
            <a:ext cx="2468132" cy="1164277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25FB4DBE-C130-47FC-8F4D-47C7B7D83C1D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br>
              <a:rPr lang="nl-NL" sz="2800"/>
            </a:br>
            <a:endParaRPr lang="nl-NL" sz="2200">
              <a:latin typeface="Gill Sans MT" panose="020B050202010402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91F6C47-BA6E-4A90-83C0-61394EA3689E}"/>
              </a:ext>
            </a:extLst>
          </p:cNvPr>
          <p:cNvSpPr txBox="1">
            <a:spLocks/>
          </p:cNvSpPr>
          <p:nvPr/>
        </p:nvSpPr>
        <p:spPr>
          <a:xfrm>
            <a:off x="722423" y="4357817"/>
            <a:ext cx="7993209" cy="1203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Startnotitie gebiedsontwikkeling </a:t>
            </a:r>
            <a:r>
              <a:rPr lang="nl-NL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Maaskemp</a:t>
            </a:r>
            <a:endParaRPr lang="nl-NL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nl-NL" sz="2800" dirty="0">
              <a:latin typeface="Gill Sans MT" panose="020B0502020104020203" pitchFamily="34" charset="0"/>
            </a:endParaRPr>
          </a:p>
          <a:p>
            <a:pPr algn="l"/>
            <a:r>
              <a:rPr lang="nl-NL" sz="1400" dirty="0">
                <a:solidFill>
                  <a:srgbClr val="0081C0"/>
                </a:solidFill>
                <a:latin typeface="Gill Sans MT" panose="020B0502020104020203" pitchFamily="34" charset="0"/>
              </a:rPr>
              <a:t>Raadsinformatiebijeenkomst Gemeente Gennep |  20 maart 2023</a:t>
            </a:r>
          </a:p>
        </p:txBody>
      </p:sp>
      <p:pic>
        <p:nvPicPr>
          <p:cNvPr id="8" name="Tijdelijke aanduiding voor inhoud 2">
            <a:extLst>
              <a:ext uri="{FF2B5EF4-FFF2-40B4-BE49-F238E27FC236}">
                <a16:creationId xmlns:a16="http://schemas.microsoft.com/office/drawing/2014/main" id="{A27F8EAF-29C6-4DC8-8C0E-83E4BFA9B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6641" y="2348880"/>
            <a:ext cx="8978718" cy="358056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85A9C1-3C63-DFAE-AA20-20A010519F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4"/>
          <a:stretch/>
        </p:blipFill>
        <p:spPr>
          <a:xfrm>
            <a:off x="834688" y="418746"/>
            <a:ext cx="10876297" cy="39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5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C2BC059-B8BA-4F48-8CBD-DEAA24392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nl-NL" sz="2400" dirty="0"/>
              <a:t>Het herstellen van de relatie tussen </a:t>
            </a:r>
            <a:r>
              <a:rPr lang="nl-NL" sz="2400" dirty="0" err="1"/>
              <a:t>Maaskemp</a:t>
            </a:r>
            <a:r>
              <a:rPr lang="nl-NL" sz="2400" dirty="0"/>
              <a:t> en het oude centrum van Gennep;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nl-NL" sz="2400" dirty="0"/>
              <a:t>Het duurzaam versterken van de kwaliteit van de leefomgeving, inclusief (water)recreatie (nieuwe economische kansen/dragers);</a:t>
            </a:r>
          </a:p>
          <a:p>
            <a:pPr marL="457200" indent="-457200">
              <a:buAutoNum type="arabicPeriod"/>
            </a:pPr>
            <a:r>
              <a:rPr lang="nl-NL" sz="2400" dirty="0"/>
              <a:t>Een bijdrage leveren aan hoogwaterbescherming;</a:t>
            </a:r>
          </a:p>
          <a:p>
            <a:pPr marL="457200" indent="-457200">
              <a:buAutoNum type="arabicPeriod"/>
            </a:pPr>
            <a:r>
              <a:rPr lang="nl-NL" sz="2400" dirty="0"/>
              <a:t>Het vergroten van biodiversiteit door middel van maasheggen, </a:t>
            </a:r>
            <a:r>
              <a:rPr lang="nl-NL" sz="2400" dirty="0" err="1"/>
              <a:t>riviergebonden</a:t>
            </a:r>
            <a:r>
              <a:rPr lang="nl-NL" sz="2400" dirty="0"/>
              <a:t> natuur en extensiveren landbouw.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0701A2-6D96-4852-AE47-0D1B1002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Samenvattende kansen voor het gebied </a:t>
            </a:r>
          </a:p>
        </p:txBody>
      </p:sp>
      <p:pic>
        <p:nvPicPr>
          <p:cNvPr id="4" name="FCBAF519-95AF-4FD7-AE42-3438FBBD817D">
            <a:extLst>
              <a:ext uri="{FF2B5EF4-FFF2-40B4-BE49-F238E27FC236}">
                <a16:creationId xmlns:a16="http://schemas.microsoft.com/office/drawing/2014/main" id="{8653A24C-25B3-60C7-5757-2BD597ECF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10276" r="10251" b="10276"/>
          <a:stretch/>
        </p:blipFill>
        <p:spPr bwMode="auto">
          <a:xfrm>
            <a:off x="335361" y="3719209"/>
            <a:ext cx="3532528" cy="264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Afbeelding met lucht, buiten, water, gras&#10;&#10;Automatisch gegenereerde beschrijving">
            <a:extLst>
              <a:ext uri="{FF2B5EF4-FFF2-40B4-BE49-F238E27FC236}">
                <a16:creationId xmlns:a16="http://schemas.microsoft.com/office/drawing/2014/main" id="{3F724C3E-4477-BED0-8991-BB6B30505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072" y="3719211"/>
            <a:ext cx="3532528" cy="264939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DD619F-AA47-D090-B23E-CFD9AC77E5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2" r="35897" b="55645"/>
          <a:stretch/>
        </p:blipFill>
        <p:spPr>
          <a:xfrm>
            <a:off x="7700784" y="3710240"/>
            <a:ext cx="4336969" cy="26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2DAE4EE-3F45-436F-948B-E172869A4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b="1" dirty="0"/>
              <a:t>Opgave om twee plannen op elkaar aan te sluiten:</a:t>
            </a:r>
          </a:p>
          <a:p>
            <a:pPr marL="914412" lvl="1" indent="-457200">
              <a:buFont typeface="+mj-lt"/>
              <a:buAutoNum type="arabicPeriod"/>
            </a:pPr>
            <a:r>
              <a:rPr lang="nl-NL" sz="2000" b="1" dirty="0"/>
              <a:t>Verbreden flessenhals tussen Gennep en Oeffelt</a:t>
            </a:r>
            <a:endParaRPr lang="nl-NL" sz="2000" dirty="0"/>
          </a:p>
          <a:p>
            <a:pPr marL="914412" lvl="1" indent="-457200">
              <a:buFont typeface="+mj-lt"/>
              <a:buAutoNum type="arabicPeriod"/>
            </a:pPr>
            <a:r>
              <a:rPr lang="nl-NL" sz="2000" b="1" dirty="0"/>
              <a:t>Reactiveren historische Maasgeul binnen </a:t>
            </a:r>
            <a:r>
              <a:rPr lang="nl-NL" sz="2000" b="1" dirty="0" err="1"/>
              <a:t>Maaskemp</a:t>
            </a:r>
            <a:r>
              <a:rPr lang="nl-NL" sz="2000" dirty="0"/>
              <a:t> </a:t>
            </a:r>
            <a:br>
              <a:rPr lang="nl-NL" sz="2000" dirty="0"/>
            </a:br>
            <a:r>
              <a:rPr lang="nl-NL" sz="2000" dirty="0"/>
              <a:t>vooralsnog drie mogelijke opties:</a:t>
            </a:r>
          </a:p>
          <a:p>
            <a:pPr marL="1371623" lvl="2" indent="-457200">
              <a:buFont typeface="+mj-lt"/>
              <a:buAutoNum type="alphaLcPeriod"/>
            </a:pPr>
            <a:r>
              <a:rPr lang="nl-NL" sz="1800" dirty="0"/>
              <a:t>West: ruimte voor extensieve landbouw tussen </a:t>
            </a:r>
            <a:br>
              <a:rPr lang="nl-NL" sz="1800" dirty="0"/>
            </a:br>
            <a:r>
              <a:rPr lang="nl-NL" sz="1800" dirty="0"/>
              <a:t>geul en N271</a:t>
            </a:r>
          </a:p>
          <a:p>
            <a:pPr marL="1371623" lvl="2" indent="-457200">
              <a:buFont typeface="+mj-lt"/>
              <a:buAutoNum type="alphaLcPeriod"/>
            </a:pPr>
            <a:r>
              <a:rPr lang="nl-NL" sz="1800" dirty="0"/>
              <a:t>Midden: dichtbij historische ligging geul, buiten </a:t>
            </a:r>
            <a:br>
              <a:rPr lang="nl-NL" sz="1800" dirty="0"/>
            </a:br>
            <a:r>
              <a:rPr lang="nl-NL" sz="1800" dirty="0"/>
              <a:t>geluidscontouren RWZI, ook ruimte voor </a:t>
            </a:r>
            <a:br>
              <a:rPr lang="nl-NL" sz="1800" dirty="0"/>
            </a:br>
            <a:r>
              <a:rPr lang="nl-NL" sz="1800" dirty="0"/>
              <a:t>woonarken/passantenhaven</a:t>
            </a:r>
          </a:p>
          <a:p>
            <a:pPr marL="1371623" lvl="2" indent="-457200">
              <a:buFont typeface="+mj-lt"/>
              <a:buAutoNum type="alphaLcPeriod"/>
            </a:pPr>
            <a:r>
              <a:rPr lang="nl-NL" sz="1800" dirty="0"/>
              <a:t>Oost: ruimte voor cultuurlandschap, mogelijkheid</a:t>
            </a:r>
            <a:br>
              <a:rPr lang="nl-NL" sz="1800" dirty="0"/>
            </a:br>
            <a:r>
              <a:rPr lang="nl-NL" sz="1800" dirty="0"/>
              <a:t>voor woonarken/passantenhaven dicht tegen </a:t>
            </a:r>
            <a:br>
              <a:rPr lang="nl-NL" sz="1800" dirty="0"/>
            </a:br>
            <a:r>
              <a:rPr lang="nl-NL" sz="1800" dirty="0"/>
              <a:t>kern Gennep</a:t>
            </a:r>
          </a:p>
          <a:p>
            <a:pPr marL="1371623" lvl="2" indent="-457200">
              <a:buFont typeface="+mj-lt"/>
              <a:buAutoNum type="alphaLcPeriod"/>
            </a:pPr>
            <a:endParaRPr lang="nl-NL" sz="16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E8DAE7C-657D-4617-913B-7D8CABB8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90" y="276687"/>
            <a:ext cx="11590337" cy="675814"/>
          </a:xfrm>
        </p:spPr>
        <p:txBody>
          <a:bodyPr>
            <a:normAutofit/>
          </a:bodyPr>
          <a:lstStyle/>
          <a:p>
            <a:r>
              <a:rPr lang="nl-NL"/>
              <a:t>Verkenning landschappelijke structuren</a:t>
            </a:r>
          </a:p>
        </p:txBody>
      </p:sp>
      <p:pic>
        <p:nvPicPr>
          <p:cNvPr id="1027" name="Afbeelding 6">
            <a:extLst>
              <a:ext uri="{FF2B5EF4-FFF2-40B4-BE49-F238E27FC236}">
                <a16:creationId xmlns:a16="http://schemas.microsoft.com/office/drawing/2014/main" id="{EF415077-5CA6-4464-B974-125D77D68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853" r="26802" b="2490"/>
          <a:stretch>
            <a:fillRect/>
          </a:stretch>
        </p:blipFill>
        <p:spPr bwMode="auto">
          <a:xfrm>
            <a:off x="6640843" y="2567727"/>
            <a:ext cx="1823772" cy="35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Afbeelding 4">
            <a:extLst>
              <a:ext uri="{FF2B5EF4-FFF2-40B4-BE49-F238E27FC236}">
                <a16:creationId xmlns:a16="http://schemas.microsoft.com/office/drawing/2014/main" id="{9E37A57D-36D7-4F75-BA50-3DF8B628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147" r="28271"/>
          <a:stretch>
            <a:fillRect/>
          </a:stretch>
        </p:blipFill>
        <p:spPr bwMode="auto">
          <a:xfrm>
            <a:off x="8521687" y="2567727"/>
            <a:ext cx="1758834" cy="350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Afbeelding 34">
            <a:extLst>
              <a:ext uri="{FF2B5EF4-FFF2-40B4-BE49-F238E27FC236}">
                <a16:creationId xmlns:a16="http://schemas.microsoft.com/office/drawing/2014/main" id="{215FDA46-2282-4128-A5E0-63485CA5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" t="874" r="29675" b="4352"/>
          <a:stretch>
            <a:fillRect/>
          </a:stretch>
        </p:blipFill>
        <p:spPr bwMode="auto">
          <a:xfrm>
            <a:off x="10337593" y="2573511"/>
            <a:ext cx="1797335" cy="349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2F9697EB-66E1-4C19-9D00-6BAB0AFAD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6D95AE-412C-40D3-9511-A6D66F09A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513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045CA2-1F1D-4788-86E5-C16F44E65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216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1DDD56B-3400-498E-9A7D-AD7C052A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b="1" dirty="0"/>
              <a:t>Mogelijke gebruiksfuncties </a:t>
            </a:r>
            <a:r>
              <a:rPr lang="nl-NL" sz="2400" b="1" dirty="0" err="1"/>
              <a:t>Maaskemp</a:t>
            </a:r>
            <a:endParaRPr lang="nl-NL" sz="2000" dirty="0"/>
          </a:p>
          <a:p>
            <a:pPr lvl="1"/>
            <a:r>
              <a:rPr lang="nl-NL" sz="2000" dirty="0"/>
              <a:t>Cultuurhistorisch landschap, Maasheggen</a:t>
            </a:r>
          </a:p>
          <a:p>
            <a:pPr lvl="1"/>
            <a:r>
              <a:rPr lang="nl-NL" sz="2000" dirty="0"/>
              <a:t>Recreatieve as tussen centrum Gennep en </a:t>
            </a:r>
            <a:br>
              <a:rPr lang="nl-NL" sz="2000" dirty="0"/>
            </a:br>
            <a:r>
              <a:rPr lang="nl-NL" sz="2000" dirty="0"/>
              <a:t>gebied </a:t>
            </a:r>
            <a:r>
              <a:rPr lang="nl-NL" sz="2000" dirty="0" err="1"/>
              <a:t>Maaskemp</a:t>
            </a:r>
            <a:endParaRPr lang="nl-NL" sz="2000" dirty="0"/>
          </a:p>
          <a:p>
            <a:pPr lvl="1"/>
            <a:r>
              <a:rPr lang="nl-NL" sz="2000" dirty="0"/>
              <a:t>Passantenhaven, woonarken</a:t>
            </a:r>
          </a:p>
          <a:p>
            <a:pPr lvl="1"/>
            <a:r>
              <a:rPr lang="nl-NL" sz="2000" dirty="0"/>
              <a:t>Extensieve landbouw</a:t>
            </a:r>
          </a:p>
          <a:p>
            <a:pPr lvl="1"/>
            <a:endParaRPr lang="nl-NL" sz="2000" dirty="0"/>
          </a:p>
          <a:p>
            <a:r>
              <a:rPr lang="nl-NL" sz="2400" b="1" dirty="0"/>
              <a:t>Aandachtspunten</a:t>
            </a:r>
            <a:r>
              <a:rPr lang="nl-NL" sz="2400" dirty="0"/>
              <a:t>:</a:t>
            </a:r>
          </a:p>
          <a:p>
            <a:pPr lvl="1"/>
            <a:r>
              <a:rPr lang="nl-NL" sz="2000" dirty="0"/>
              <a:t>Bereikbaarheid van het gebied tijdens </a:t>
            </a:r>
            <a:br>
              <a:rPr lang="nl-NL" sz="2000" dirty="0"/>
            </a:br>
            <a:r>
              <a:rPr lang="nl-NL" sz="2000" dirty="0"/>
              <a:t>hoogwater</a:t>
            </a:r>
          </a:p>
          <a:p>
            <a:pPr lvl="1"/>
            <a:r>
              <a:rPr lang="nl-NL" sz="2000" dirty="0"/>
              <a:t>Geluidscontour, geurcirkel en primaire</a:t>
            </a:r>
            <a:br>
              <a:rPr lang="nl-NL" sz="2000" dirty="0"/>
            </a:br>
            <a:r>
              <a:rPr lang="nl-NL" sz="2000" dirty="0"/>
              <a:t>waterkering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448C27-444D-4E4C-A52C-504DDB13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/>
              <a:t>Verkenning functies</a:t>
            </a:r>
          </a:p>
        </p:txBody>
      </p:sp>
      <p:pic>
        <p:nvPicPr>
          <p:cNvPr id="2050" name="Afbeelding 39232495">
            <a:extLst>
              <a:ext uri="{FF2B5EF4-FFF2-40B4-BE49-F238E27FC236}">
                <a16:creationId xmlns:a16="http://schemas.microsoft.com/office/drawing/2014/main" id="{1807CFC3-EB73-4788-88E7-FCC12E4A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048" y="1646666"/>
            <a:ext cx="3134904" cy="44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Afbeelding 39232498">
            <a:extLst>
              <a:ext uri="{FF2B5EF4-FFF2-40B4-BE49-F238E27FC236}">
                <a16:creationId xmlns:a16="http://schemas.microsoft.com/office/drawing/2014/main" id="{D3791A53-C51F-4941-B8EF-8EF3425E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52" y="1646666"/>
            <a:ext cx="3134969" cy="443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692AE6-3E31-4BD3-A5A2-87035776B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B2AFD-904A-46F9-85E2-9B6AE1E53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80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91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98216E-2ECE-4B4D-B0CC-3A47291F5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0" y="1285875"/>
            <a:ext cx="7806931" cy="5023445"/>
          </a:xfrm>
        </p:spPr>
        <p:txBody>
          <a:bodyPr/>
          <a:lstStyle/>
          <a:p>
            <a:r>
              <a:rPr lang="nl-NL" sz="2400" dirty="0"/>
              <a:t>Uitdaging om bij te dragen aan de wensen en ambities voor het gebied </a:t>
            </a:r>
            <a:r>
              <a:rPr lang="nl-NL" sz="2400" dirty="0" err="1"/>
              <a:t>Maaskemp</a:t>
            </a:r>
            <a:endParaRPr lang="nl-NL" sz="2400" dirty="0"/>
          </a:p>
          <a:p>
            <a:r>
              <a:rPr lang="nl-NL" sz="2400" dirty="0"/>
              <a:t>Startnotitie beschrijft oriënterend het gebied </a:t>
            </a:r>
            <a:r>
              <a:rPr lang="nl-NL" sz="2400" dirty="0" err="1"/>
              <a:t>Maaskemp</a:t>
            </a:r>
            <a:r>
              <a:rPr lang="nl-NL" sz="2400" dirty="0"/>
              <a:t> op hoofdlijnen, inclusief relevante beleidsdocumenten en plannen</a:t>
            </a:r>
          </a:p>
          <a:p>
            <a:r>
              <a:rPr lang="nl-NL" sz="2400" dirty="0"/>
              <a:t>Verschillende denkrichtingen voor </a:t>
            </a:r>
            <a:r>
              <a:rPr lang="nl-NL" sz="2400" dirty="0" err="1"/>
              <a:t>Maaskemp</a:t>
            </a:r>
            <a:r>
              <a:rPr lang="nl-NL" sz="2400" dirty="0"/>
              <a:t> mogelijk, op basis daarvan een eerste aanzet tot vlekkenkaart</a:t>
            </a:r>
          </a:p>
          <a:p>
            <a:endParaRPr lang="nl-NL" sz="2400" dirty="0"/>
          </a:p>
          <a:p>
            <a:endParaRPr lang="nl-NL" sz="2400" dirty="0"/>
          </a:p>
          <a:p>
            <a:r>
              <a:rPr lang="nl-NL" sz="2400" b="1" dirty="0"/>
              <a:t>Startnotitie en vlekkenkaart als startpunt voor dialoog om samen te komen tot een breed gedragen integraal plan en uitvoeringsstrategie </a:t>
            </a:r>
          </a:p>
          <a:p>
            <a:endParaRPr lang="nl-NL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5FB0E92-E5CA-4E2A-88F7-8BD91C4F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Schetsontwerp: vlekkenkaart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3983B5-E41E-4A42-B9F0-EAD261D87F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521" y="1082023"/>
            <a:ext cx="3840480" cy="5428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4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21119 KFD KV-DD lufo plan">
            <a:extLst>
              <a:ext uri="{FF2B5EF4-FFF2-40B4-BE49-F238E27FC236}">
                <a16:creationId xmlns:a16="http://schemas.microsoft.com/office/drawing/2014/main" id="{CDEC845D-651D-4B5A-9DA3-3307F7E40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 bwMode="auto">
          <a:xfrm>
            <a:off x="187898" y="1201604"/>
            <a:ext cx="5788624" cy="27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hlinkClick r:id="rId4"/>
            <a:extLst>
              <a:ext uri="{FF2B5EF4-FFF2-40B4-BE49-F238E27FC236}">
                <a16:creationId xmlns:a16="http://schemas.microsoft.com/office/drawing/2014/main" id="{0756DB35-1FD7-426F-9A1F-565AB3C39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0562" y="4165522"/>
            <a:ext cx="2945960" cy="184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1FB2212-9CDA-45E1-93A1-D3AEEBE970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575326"/>
              </p:ext>
            </p:extLst>
          </p:nvPr>
        </p:nvGraphicFramePr>
        <p:xfrm>
          <a:off x="6043844" y="1201604"/>
          <a:ext cx="3517642" cy="4804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-foto" r:id="rId6" imgW="11361905" imgH="13838095" progId="MSPhotoEd.3">
                  <p:embed/>
                </p:oleObj>
              </mc:Choice>
              <mc:Fallback>
                <p:oleObj name="Photo Editor-foto" r:id="rId6" imgW="11361905" imgH="13838095" progId="MSPhotoEd.3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1FB2212-9CDA-45E1-93A1-D3AEEBE970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32"/>
                      <a:stretch>
                        <a:fillRect/>
                      </a:stretch>
                    </p:blipFill>
                    <p:spPr bwMode="auto">
                      <a:xfrm>
                        <a:off x="6043844" y="1201604"/>
                        <a:ext cx="3517642" cy="48044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el 2">
            <a:extLst>
              <a:ext uri="{FF2B5EF4-FFF2-40B4-BE49-F238E27FC236}">
                <a16:creationId xmlns:a16="http://schemas.microsoft.com/office/drawing/2014/main" id="{2B8DD201-A600-4E78-B39B-E0C2B30A4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17" y="277716"/>
            <a:ext cx="10515600" cy="710825"/>
          </a:xfrm>
        </p:spPr>
        <p:txBody>
          <a:bodyPr>
            <a:normAutofit/>
          </a:bodyPr>
          <a:lstStyle/>
          <a:p>
            <a:pPr algn="l"/>
            <a:r>
              <a:rPr lang="nl-NL" sz="4000" dirty="0"/>
              <a:t>Voorbeelden integrale gebiedsontwikkelingen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8E867BA-78BA-433A-B49C-3C03CA168517}"/>
              </a:ext>
            </a:extLst>
          </p:cNvPr>
          <p:cNvSpPr txBox="1"/>
          <p:nvPr/>
        </p:nvSpPr>
        <p:spPr>
          <a:xfrm>
            <a:off x="112509" y="3916053"/>
            <a:ext cx="2918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Koningsven-De Diepen: Natuurontwikkeling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0A3445-BA33-4C79-B8F8-219B5CF0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8" y="4165522"/>
            <a:ext cx="2775342" cy="184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55C0F5CE-EE31-47B8-AB12-32805D445BAC}"/>
              </a:ext>
            </a:extLst>
          </p:cNvPr>
          <p:cNvSpPr txBox="1"/>
          <p:nvPr/>
        </p:nvSpPr>
        <p:spPr>
          <a:xfrm>
            <a:off x="89008" y="5964736"/>
            <a:ext cx="291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Lus van Linne:</a:t>
            </a:r>
            <a:br>
              <a:rPr lang="nl-NL" sz="1200"/>
            </a:br>
            <a:r>
              <a:rPr lang="nl-NL" sz="1200"/>
              <a:t>Natuurontwikkeling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C14F8E9-BE25-4DB5-A2C3-A7C5484E9186}"/>
              </a:ext>
            </a:extLst>
          </p:cNvPr>
          <p:cNvSpPr txBox="1"/>
          <p:nvPr/>
        </p:nvSpPr>
        <p:spPr>
          <a:xfrm>
            <a:off x="2923648" y="5964736"/>
            <a:ext cx="291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Maaspark Well: </a:t>
            </a:r>
          </a:p>
          <a:p>
            <a:r>
              <a:rPr lang="nl-NL" sz="1200"/>
              <a:t>Hoogwaterbescherming en recreatie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3B30455-E76A-41A2-875A-9BC9FAD0CA02}"/>
              </a:ext>
            </a:extLst>
          </p:cNvPr>
          <p:cNvSpPr txBox="1"/>
          <p:nvPr/>
        </p:nvSpPr>
        <p:spPr>
          <a:xfrm>
            <a:off x="5950186" y="5967123"/>
            <a:ext cx="3409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Hoogwatergeul Lomm: </a:t>
            </a:r>
          </a:p>
          <a:p>
            <a:r>
              <a:rPr lang="nl-NL" sz="1200"/>
              <a:t>Hoogwaterbescherming en natuurontwikkeling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69BCA5CA-F712-406B-AD14-8318723F56BE}"/>
              </a:ext>
            </a:extLst>
          </p:cNvPr>
          <p:cNvSpPr txBox="1"/>
          <p:nvPr/>
        </p:nvSpPr>
        <p:spPr>
          <a:xfrm>
            <a:off x="9561486" y="5955211"/>
            <a:ext cx="291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/>
              <a:t>Bakelse Plassen: </a:t>
            </a:r>
          </a:p>
          <a:p>
            <a:r>
              <a:rPr lang="nl-NL" sz="1200"/>
              <a:t>Natuurontwikkeling en recreatie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A753521-CB53-9752-5FEF-68EB05181D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775" t="-9" r="30383" b="9"/>
          <a:stretch/>
        </p:blipFill>
        <p:spPr>
          <a:xfrm>
            <a:off x="9628809" y="1201158"/>
            <a:ext cx="2375294" cy="48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09151E44-A095-408E-9008-3C0BB6959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187" y="6139054"/>
            <a:ext cx="2743200" cy="365125"/>
          </a:xfrm>
        </p:spPr>
        <p:txBody>
          <a:bodyPr/>
          <a:lstStyle/>
          <a:p>
            <a:fld id="{FD163321-A7D6-448D-9718-D9ED38D48CE8}" type="slidenum">
              <a:rPr lang="nl-NL" smtClean="0"/>
              <a:t>15</a:t>
            </a:fld>
            <a:endParaRPr lang="nl-NL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5FB4DBE-C130-47FC-8F4D-47C7B7D83C1D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br>
              <a:rPr lang="nl-NL" sz="2800"/>
            </a:br>
            <a:endParaRPr lang="nl-NL" sz="2200">
              <a:latin typeface="Gill Sans MT" panose="020B0502020104020203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91F6C47-BA6E-4A90-83C0-61394EA3689E}"/>
              </a:ext>
            </a:extLst>
          </p:cNvPr>
          <p:cNvSpPr txBox="1">
            <a:spLocks/>
          </p:cNvSpPr>
          <p:nvPr/>
        </p:nvSpPr>
        <p:spPr>
          <a:xfrm>
            <a:off x="834687" y="4357817"/>
            <a:ext cx="10876297" cy="1203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000" b="1" kern="1200">
                <a:solidFill>
                  <a:schemeClr val="bg2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nl-NL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Opmerkingen, suggesties en vragen</a:t>
            </a:r>
          </a:p>
          <a:p>
            <a:endParaRPr lang="nl-NL" sz="1400" dirty="0">
              <a:solidFill>
                <a:srgbClr val="0081C0"/>
              </a:solidFill>
              <a:latin typeface="Gill Sans MT" panose="020B0502020104020203" pitchFamily="34" charset="0"/>
            </a:endParaRPr>
          </a:p>
        </p:txBody>
      </p:sp>
      <p:pic>
        <p:nvPicPr>
          <p:cNvPr id="8" name="Tijdelijke aanduiding voor inhoud 2">
            <a:extLst>
              <a:ext uri="{FF2B5EF4-FFF2-40B4-BE49-F238E27FC236}">
                <a16:creationId xmlns:a16="http://schemas.microsoft.com/office/drawing/2014/main" id="{A27F8EAF-29C6-4DC8-8C0E-83E4BFA9B7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6641" y="2348880"/>
            <a:ext cx="8978718" cy="358056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85A9C1-3C63-DFAE-AA20-20A010519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4"/>
          <a:stretch/>
        </p:blipFill>
        <p:spPr>
          <a:xfrm>
            <a:off x="834688" y="418746"/>
            <a:ext cx="10876297" cy="39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4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D20955E-FE74-49D7-BFD5-CFF6BEC78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400" b="1" dirty="0"/>
              <a:t>Inhoud:</a:t>
            </a:r>
          </a:p>
          <a:p>
            <a:r>
              <a:rPr lang="nl-NL" sz="2400" dirty="0"/>
              <a:t>Aanleiding</a:t>
            </a:r>
          </a:p>
          <a:p>
            <a:r>
              <a:rPr lang="nl-NL" sz="2400" dirty="0"/>
              <a:t>Beleidskader</a:t>
            </a:r>
          </a:p>
          <a:p>
            <a:r>
              <a:rPr lang="nl-NL" sz="2400" dirty="0"/>
              <a:t>Gebiedsbeschrijving</a:t>
            </a:r>
          </a:p>
          <a:p>
            <a:r>
              <a:rPr lang="nl-NL" sz="2400" dirty="0"/>
              <a:t>Samenvattende kansen voor het gebied</a:t>
            </a:r>
          </a:p>
          <a:p>
            <a:r>
              <a:rPr lang="nl-NL" sz="2400" dirty="0"/>
              <a:t>Verkenning landschappelijke structuren en functies</a:t>
            </a:r>
          </a:p>
          <a:p>
            <a:r>
              <a:rPr lang="nl-NL" sz="2400" dirty="0"/>
              <a:t>Schetsontwerp: vlekkenkaart</a:t>
            </a:r>
          </a:p>
          <a:p>
            <a:r>
              <a:rPr lang="nl-NL" sz="2400" dirty="0"/>
              <a:t>Vragen en afsluiting</a:t>
            </a:r>
          </a:p>
          <a:p>
            <a:pPr marL="0" indent="0">
              <a:buNone/>
            </a:pPr>
            <a:endParaRPr lang="nl-NL" sz="2400" b="1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3F2B9A9-6ED6-4D66-B343-78D00807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90" y="276687"/>
            <a:ext cx="11647409" cy="675814"/>
          </a:xfrm>
        </p:spPr>
        <p:txBody>
          <a:bodyPr>
            <a:normAutofit/>
          </a:bodyPr>
          <a:lstStyle/>
          <a:p>
            <a:r>
              <a:rPr lang="nl-NL" dirty="0"/>
              <a:t>Startnotitie gebiedsontwikkeling </a:t>
            </a:r>
            <a:r>
              <a:rPr lang="nl-NL" dirty="0" err="1"/>
              <a:t>Maaskemp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2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A8156A2-B800-40E0-BA2D-0E610458C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295400"/>
            <a:ext cx="8166575" cy="5013920"/>
          </a:xfrm>
        </p:spPr>
        <p:txBody>
          <a:bodyPr/>
          <a:lstStyle/>
          <a:p>
            <a:r>
              <a:rPr lang="nl-NL" sz="2400" b="1" dirty="0"/>
              <a:t>Gemeentelijke ambitie</a:t>
            </a:r>
          </a:p>
          <a:p>
            <a:pPr lvl="1"/>
            <a:r>
              <a:rPr lang="nl-NL" sz="2000" dirty="0"/>
              <a:t>Het ontwikkelen van Maaskemp waarin hoogwaterveiligheid, natuurontwikkeling en recreatie samenkomen (coalitieakkoord, 2022)</a:t>
            </a:r>
          </a:p>
          <a:p>
            <a:r>
              <a:rPr lang="nl-NL" sz="2400" b="1" dirty="0"/>
              <a:t>Maaskemp onderdeel van vele visies, plannen en opgaven</a:t>
            </a:r>
          </a:p>
          <a:p>
            <a:pPr lvl="1"/>
            <a:r>
              <a:rPr lang="nl-NL" sz="2000" dirty="0"/>
              <a:t>Hoogwaterveiligheid </a:t>
            </a:r>
          </a:p>
          <a:p>
            <a:pPr lvl="1"/>
            <a:r>
              <a:rPr lang="nl-NL" sz="2000" dirty="0" err="1"/>
              <a:t>Beleefbaar</a:t>
            </a:r>
            <a:r>
              <a:rPr lang="nl-NL" sz="2000" dirty="0"/>
              <a:t> maken </a:t>
            </a:r>
            <a:r>
              <a:rPr lang="nl-NL" sz="2000" dirty="0" err="1"/>
              <a:t>Genneper</a:t>
            </a:r>
            <a:r>
              <a:rPr lang="nl-NL" sz="2000" dirty="0"/>
              <a:t> Huys</a:t>
            </a:r>
          </a:p>
          <a:p>
            <a:pPr lvl="1"/>
            <a:r>
              <a:rPr lang="nl-NL" sz="2000" dirty="0"/>
              <a:t>Aanleg wandel- en fietsroutes</a:t>
            </a:r>
          </a:p>
          <a:p>
            <a:pPr lvl="1"/>
            <a:r>
              <a:rPr lang="nl-NL" sz="2000" dirty="0"/>
              <a:t>Visie Maasheggen (2020)</a:t>
            </a:r>
          </a:p>
          <a:p>
            <a:pPr lvl="1"/>
            <a:r>
              <a:rPr lang="nl-NL" sz="2000" dirty="0"/>
              <a:t>Integrale Visie Maasdal (2022)</a:t>
            </a:r>
          </a:p>
          <a:p>
            <a:pPr lvl="1"/>
            <a:r>
              <a:rPr lang="nl-NL" sz="2000" dirty="0"/>
              <a:t>Relatie Maaskemp en centrum Gennep</a:t>
            </a:r>
          </a:p>
          <a:p>
            <a:r>
              <a:rPr lang="nl-NL" sz="2400" b="1" dirty="0"/>
              <a:t>Startnotie integrale gebiedsontwikkeling Maaskemp</a:t>
            </a:r>
          </a:p>
          <a:p>
            <a:pPr lvl="1"/>
            <a:r>
              <a:rPr lang="nl-NL" sz="2000" dirty="0"/>
              <a:t>Teunesen ziet een uitdaging om bij te dragen aan deze ambities</a:t>
            </a:r>
          </a:p>
          <a:p>
            <a:pPr lvl="1"/>
            <a:r>
              <a:rPr lang="nl-NL" sz="2000" dirty="0"/>
              <a:t>Notitie als startpunt voor dialoog om samen te komen tot een breed gedragen integraal plan en uitvoeringsstrategie</a:t>
            </a:r>
          </a:p>
          <a:p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6F3F643-4D53-4EB9-A896-655B9ABB7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7" y="253003"/>
            <a:ext cx="10515600" cy="727725"/>
          </a:xfrm>
        </p:spPr>
        <p:txBody>
          <a:bodyPr>
            <a:normAutofit/>
          </a:bodyPr>
          <a:lstStyle/>
          <a:p>
            <a:pPr algn="l"/>
            <a:r>
              <a:rPr lang="nl-NL" sz="4000"/>
              <a:t>Aanleiding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5EB0BF5-230B-4A6A-BE8F-1A9FF87D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935" y="1116603"/>
            <a:ext cx="3354705" cy="49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0BCCB2A-00A6-4031-9D81-8BDAE526D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800" b="1" dirty="0"/>
              <a:t>Omgevingsvisie Gennep (2018)</a:t>
            </a:r>
          </a:p>
          <a:p>
            <a:pPr lvl="1"/>
            <a:r>
              <a:rPr lang="nl-NL" sz="1600" dirty="0"/>
              <a:t>Versterken vrijetijdseconomie, uitbreiden dag- en verblijfsrecreatie, verbeteren routestructuren </a:t>
            </a:r>
          </a:p>
          <a:p>
            <a:pPr lvl="1"/>
            <a:r>
              <a:rPr lang="nl-NL" sz="1600" dirty="0"/>
              <a:t>Toegankelijk maken van de Maas, herstellen van de relatie met de Maas</a:t>
            </a:r>
          </a:p>
          <a:p>
            <a:pPr lvl="1"/>
            <a:r>
              <a:rPr lang="nl-NL" sz="1600" dirty="0"/>
              <a:t>Hoogwaterbescherming: zoeken naar koppelkansen voor natuur- en landschapsontwikkeling en vrijetijdseconomie</a:t>
            </a:r>
          </a:p>
          <a:p>
            <a:r>
              <a:rPr lang="nl-NL" sz="1800" b="1" dirty="0"/>
              <a:t>Andere gemeentelijke visies</a:t>
            </a:r>
          </a:p>
          <a:p>
            <a:pPr lvl="1"/>
            <a:r>
              <a:rPr lang="nl-NL" sz="1600" dirty="0"/>
              <a:t>Duurzaamheidsvisie (2017), Integrale Visie Maasdal Gennep (2022), Maasheggenvisie Gennep en Bergen (2020), Paraplubestemmingsplan kwetsbare gebiedskwaliteiten (2019)</a:t>
            </a:r>
          </a:p>
          <a:p>
            <a:r>
              <a:rPr lang="nl-NL" sz="1800" b="1" dirty="0"/>
              <a:t>Regionaal Ruimtelijk kwaliteitskader (2018)</a:t>
            </a:r>
          </a:p>
          <a:p>
            <a:pPr lvl="1"/>
            <a:r>
              <a:rPr lang="nl-NL" sz="1600" dirty="0"/>
              <a:t>Herstel het contact met de rivier in de dorpen en steden langs de Maas</a:t>
            </a:r>
          </a:p>
          <a:p>
            <a:pPr lvl="1"/>
            <a:r>
              <a:rPr lang="nl-NL" sz="1600" dirty="0"/>
              <a:t>Maak de loop van de Maas </a:t>
            </a:r>
            <a:r>
              <a:rPr lang="nl-NL" sz="1600" dirty="0" err="1"/>
              <a:t>beleefbaar</a:t>
            </a:r>
            <a:endParaRPr lang="nl-NL" sz="1600" dirty="0"/>
          </a:p>
          <a:p>
            <a:pPr lvl="1"/>
            <a:r>
              <a:rPr lang="nl-NL" sz="1600" dirty="0"/>
              <a:t>Vergroot ecologische corridorfunctie van de Maas door vergroten biodiversiteit</a:t>
            </a:r>
          </a:p>
          <a:p>
            <a:r>
              <a:rPr lang="nl-NL" sz="1800" b="1" dirty="0"/>
              <a:t>Provinciaal Omgevingsplan Limburg (2014)</a:t>
            </a:r>
          </a:p>
          <a:p>
            <a:pPr lvl="1"/>
            <a:r>
              <a:rPr lang="nl-NL" sz="1600" dirty="0"/>
              <a:t>Gebiedsontwikkelingen kunnen een aanzienlijke bijdrage leveren aan de hoogwaterveiligheid en ruimtelijke kwaliteit </a:t>
            </a:r>
          </a:p>
          <a:p>
            <a:r>
              <a:rPr lang="nl-NL" sz="1800" b="1" dirty="0"/>
              <a:t>Hoogwaterbescherming </a:t>
            </a:r>
          </a:p>
          <a:p>
            <a:pPr lvl="1"/>
            <a:r>
              <a:rPr lang="nl-NL" sz="1600" dirty="0"/>
              <a:t>Zandmaasplannen (2007, 2009), Deltaprogramma (2013), Panorama Noord-Limburgse Maasvallei (2019),</a:t>
            </a:r>
            <a:r>
              <a:rPr lang="nl-NL" sz="1600" b="1" dirty="0">
                <a:solidFill>
                  <a:srgbClr val="FF0000"/>
                </a:solidFill>
              </a:rPr>
              <a:t> </a:t>
            </a:r>
            <a:r>
              <a:rPr lang="nl-NL" sz="1600" dirty="0"/>
              <a:t>Programma Integraal Riviermanagement (IRM) </a:t>
            </a:r>
            <a:endParaRPr lang="nl-NL" sz="1800" b="1" dirty="0"/>
          </a:p>
          <a:p>
            <a:pPr marL="0" indent="0">
              <a:buNone/>
            </a:pPr>
            <a:r>
              <a:rPr lang="nl-NL" sz="1200" i="1" dirty="0"/>
              <a:t>*deze lijst is niet uitputtend*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AB11FD-38A1-483D-9F28-50D081B6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Beleidskader</a:t>
            </a:r>
          </a:p>
        </p:txBody>
      </p:sp>
    </p:spTree>
    <p:extLst>
      <p:ext uri="{BB962C8B-B14F-4D97-AF65-F5344CB8AC3E}">
        <p14:creationId xmlns:p14="http://schemas.microsoft.com/office/powerpoint/2010/main" val="359859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52DFC3A-025D-48E6-9455-0E5214621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1" y="1285875"/>
            <a:ext cx="3620858" cy="5023445"/>
          </a:xfrm>
        </p:spPr>
        <p:txBody>
          <a:bodyPr/>
          <a:lstStyle/>
          <a:p>
            <a:r>
              <a:rPr lang="nl-NL" sz="2400" b="1"/>
              <a:t>Vijf landschapstypen</a:t>
            </a:r>
          </a:p>
          <a:p>
            <a:pPr lvl="1"/>
            <a:r>
              <a:rPr lang="nl-NL" sz="2000"/>
              <a:t>Maasgeulen*</a:t>
            </a:r>
          </a:p>
          <a:p>
            <a:pPr lvl="1"/>
            <a:r>
              <a:rPr lang="nl-NL" sz="2000"/>
              <a:t>Maasheggen*</a:t>
            </a:r>
          </a:p>
          <a:p>
            <a:pPr lvl="1"/>
            <a:r>
              <a:rPr lang="nl-NL" sz="2000"/>
              <a:t>Oud bouwland*</a:t>
            </a:r>
          </a:p>
          <a:p>
            <a:pPr lvl="1"/>
            <a:r>
              <a:rPr lang="nl-NL" sz="2000"/>
              <a:t>Beekdalen</a:t>
            </a:r>
          </a:p>
          <a:p>
            <a:pPr lvl="1"/>
            <a:r>
              <a:rPr lang="nl-NL" sz="2000"/>
              <a:t>Rivierduinen</a:t>
            </a:r>
          </a:p>
          <a:p>
            <a:pPr marL="457212" lvl="1" indent="0">
              <a:buNone/>
            </a:pPr>
            <a:r>
              <a:rPr lang="nl-NL" sz="1200" i="1"/>
              <a:t>* Landschapstype aanwezig in </a:t>
            </a:r>
            <a:r>
              <a:rPr lang="nl-NL" sz="1200" i="1" err="1"/>
              <a:t>Maaskemp</a:t>
            </a:r>
            <a:endParaRPr lang="nl-NL" sz="1200" i="1"/>
          </a:p>
          <a:p>
            <a:pPr marL="457212" lvl="1" indent="0">
              <a:buNone/>
            </a:pPr>
            <a:endParaRPr lang="nl-NL" sz="1200" i="1"/>
          </a:p>
          <a:p>
            <a:r>
              <a:rPr lang="nl-NL" sz="2200" b="1"/>
              <a:t>Ambitie landschapstypen: </a:t>
            </a:r>
            <a:r>
              <a:rPr lang="nl-NL" sz="2200"/>
              <a:t>behoud en ontwikkeling van landschappelijke waarden van het cultuurlandschap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8252478-50A5-4F39-B716-D634AA3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Gebiedsbeschrijving: de Noordelijke Maasvallei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2E055BD-F8CF-4757-BBD0-B82F3015D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0"/>
          <a:stretch/>
        </p:blipFill>
        <p:spPr bwMode="auto">
          <a:xfrm>
            <a:off x="4165449" y="952501"/>
            <a:ext cx="4651057" cy="54939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7F10747-032B-40B0-848E-1BBDD1CFE286}"/>
              </a:ext>
            </a:extLst>
          </p:cNvPr>
          <p:cNvSpPr/>
          <p:nvPr/>
        </p:nvSpPr>
        <p:spPr>
          <a:xfrm>
            <a:off x="6200155" y="2452688"/>
            <a:ext cx="581645" cy="9763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076F5D-B19E-493D-9FCA-A20F234E8E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1103" r="1124" b="740"/>
          <a:stretch/>
        </p:blipFill>
        <p:spPr>
          <a:xfrm>
            <a:off x="8816506" y="1273174"/>
            <a:ext cx="3234200" cy="4632325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10476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E0615E3-BA81-4BA8-9E31-966B69538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1" y="1285875"/>
            <a:ext cx="7233763" cy="5023445"/>
          </a:xfrm>
        </p:spPr>
        <p:txBody>
          <a:bodyPr/>
          <a:lstStyle/>
          <a:p>
            <a:r>
              <a:rPr lang="nl-NL" sz="2400" dirty="0"/>
              <a:t>Gebied </a:t>
            </a:r>
            <a:r>
              <a:rPr lang="nl-NL" sz="2400" dirty="0" err="1"/>
              <a:t>Maaskemp</a:t>
            </a:r>
            <a:r>
              <a:rPr lang="nl-NL" sz="2400" dirty="0"/>
              <a:t> ontstaan onder invloed van de Maas</a:t>
            </a:r>
          </a:p>
          <a:p>
            <a:r>
              <a:rPr lang="nl-NL" sz="2400" dirty="0"/>
              <a:t>De Maas als vlechtende rivier met meerdere geulen</a:t>
            </a:r>
          </a:p>
          <a:p>
            <a:endParaRPr lang="nl-NL" sz="2400" dirty="0"/>
          </a:p>
          <a:p>
            <a:r>
              <a:rPr lang="nl-NL" sz="2400" dirty="0"/>
              <a:t>Oude Maasgeulen overal in het </a:t>
            </a:r>
            <a:r>
              <a:rPr lang="nl-NL" sz="2400" dirty="0" err="1"/>
              <a:t>Maasdal</a:t>
            </a:r>
            <a:endParaRPr lang="nl-NL" sz="2400" dirty="0"/>
          </a:p>
          <a:p>
            <a:r>
              <a:rPr lang="nl-NL" sz="2400" dirty="0"/>
              <a:t>Twee oude Maasgeulen in </a:t>
            </a:r>
            <a:r>
              <a:rPr lang="nl-NL" sz="2400" dirty="0" err="1"/>
              <a:t>Maaskemp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3B861CB-EA2F-4CE1-A298-BD1A643EE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Gebiedsbeschrijving: </a:t>
            </a:r>
            <a:r>
              <a:rPr lang="nl-NL" err="1"/>
              <a:t>Maaskemp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9421A0C-DD10-40DD-ACF4-5B2A37E481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354" y="952501"/>
            <a:ext cx="3869055" cy="54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0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010B2C0-FAF8-4EE4-8751-7F7274257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0" y="1285875"/>
            <a:ext cx="6736743" cy="5023445"/>
          </a:xfrm>
        </p:spPr>
        <p:txBody>
          <a:bodyPr/>
          <a:lstStyle/>
          <a:p>
            <a:r>
              <a:rPr lang="nl-NL" sz="2400" b="1" dirty="0"/>
              <a:t>Rijke historie vanaf de Romeinse tijd</a:t>
            </a:r>
          </a:p>
          <a:p>
            <a:r>
              <a:rPr lang="nl-NL" sz="2400" b="1" dirty="0" err="1"/>
              <a:t>Circumvallatielinie</a:t>
            </a:r>
            <a:r>
              <a:rPr lang="nl-NL" sz="2400" b="1" dirty="0"/>
              <a:t> </a:t>
            </a:r>
            <a:r>
              <a:rPr lang="nl-NL" sz="2400" b="1" dirty="0" err="1"/>
              <a:t>Genneper</a:t>
            </a:r>
            <a:r>
              <a:rPr lang="nl-NL" sz="2400" b="1" dirty="0"/>
              <a:t> Huys</a:t>
            </a:r>
          </a:p>
          <a:p>
            <a:pPr lvl="1"/>
            <a:r>
              <a:rPr lang="nl-NL" sz="2000" dirty="0" err="1"/>
              <a:t>Genneper</a:t>
            </a:r>
            <a:r>
              <a:rPr lang="nl-NL" sz="2000" dirty="0"/>
              <a:t> Huys werd gedurende de 80-jarige oorlog meerdere malen veroverd en heroverd</a:t>
            </a:r>
          </a:p>
          <a:p>
            <a:pPr lvl="1"/>
            <a:r>
              <a:rPr lang="nl-NL" sz="2000" dirty="0"/>
              <a:t>Rondom het </a:t>
            </a:r>
            <a:r>
              <a:rPr lang="nl-NL" sz="2000" dirty="0" err="1"/>
              <a:t>Genneper</a:t>
            </a:r>
            <a:r>
              <a:rPr lang="nl-NL" sz="2000" dirty="0"/>
              <a:t> Huys werd een verdedigingslinie opgeworpen</a:t>
            </a:r>
          </a:p>
          <a:p>
            <a:pPr lvl="1"/>
            <a:r>
              <a:rPr lang="nl-NL" sz="2000" dirty="0"/>
              <a:t>Sommige elementen nog zichtbaar in terrein en op de hoogtekaart</a:t>
            </a:r>
          </a:p>
          <a:p>
            <a:r>
              <a:rPr lang="nl-NL" sz="2400" b="1" dirty="0"/>
              <a:t>Maasheggenlandschap</a:t>
            </a:r>
            <a:endParaRPr lang="nl-NL" sz="1600" dirty="0"/>
          </a:p>
          <a:p>
            <a:pPr lvl="1"/>
            <a:r>
              <a:rPr lang="nl-NL" sz="2000" dirty="0"/>
              <a:t>Oudste nog bestaande cultuurlandschap van Nederland</a:t>
            </a:r>
          </a:p>
          <a:p>
            <a:pPr lvl="1"/>
            <a:r>
              <a:rPr lang="nl-NL" sz="2000" dirty="0"/>
              <a:t>De Brabantse kant kent historisch gezien een grotere dichtheid dan de Limburgse kant</a:t>
            </a:r>
          </a:p>
          <a:p>
            <a:pPr lvl="1"/>
            <a:r>
              <a:rPr lang="nl-NL" sz="2000" dirty="0"/>
              <a:t>Maasheggenpatroon in redelijke staat, kansen voor herstel Maasheggenpatroon</a:t>
            </a:r>
          </a:p>
          <a:p>
            <a:pPr lvl="1"/>
            <a:endParaRPr lang="nl-NL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7FA5DF-FCCD-462B-A9A9-98173108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Gebiedsbeschrijving: cultuurhistorie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F2A364B-5EF6-4D33-BEB7-081777900F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599" y="911107"/>
            <a:ext cx="3925809" cy="554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7748F3F-4EDB-4348-8556-CF4A8A581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91" y="1285875"/>
            <a:ext cx="6931383" cy="5023445"/>
          </a:xfrm>
        </p:spPr>
        <p:txBody>
          <a:bodyPr/>
          <a:lstStyle/>
          <a:p>
            <a:r>
              <a:rPr lang="nl-NL" sz="2400" b="1" dirty="0"/>
              <a:t>Gennep en de Maas</a:t>
            </a:r>
          </a:p>
          <a:p>
            <a:pPr lvl="1"/>
            <a:r>
              <a:rPr lang="nl-NL" sz="2000" dirty="0"/>
              <a:t>Door de aanleg van de N271 is de verbinding tussen Gennep en de Maas verloren gegaan</a:t>
            </a:r>
          </a:p>
          <a:p>
            <a:pPr lvl="1"/>
            <a:endParaRPr lang="nl-NL" sz="2000" dirty="0"/>
          </a:p>
          <a:p>
            <a:r>
              <a:rPr lang="nl-NL" sz="2400" b="1" dirty="0"/>
              <a:t>Verkeer en recreatieve routestructuren</a:t>
            </a:r>
            <a:endParaRPr lang="nl-NL" sz="2400" dirty="0"/>
          </a:p>
          <a:p>
            <a:pPr lvl="1"/>
            <a:r>
              <a:rPr lang="nl-NL" sz="2000" dirty="0"/>
              <a:t>Wandel- en fietspaden in het gebied zijn onderdeel van wandel- en fietsknooppuntennetwerk Noord-Limburg </a:t>
            </a:r>
          </a:p>
          <a:p>
            <a:pPr lvl="1"/>
            <a:endParaRPr lang="nl-NL" sz="2000" dirty="0"/>
          </a:p>
          <a:p>
            <a:r>
              <a:rPr lang="nl-NL" sz="2400" b="1" dirty="0"/>
              <a:t>Aandachtspunten</a:t>
            </a:r>
            <a:endParaRPr lang="nl-NL" sz="2400" dirty="0"/>
          </a:p>
          <a:p>
            <a:pPr lvl="1"/>
            <a:r>
              <a:rPr lang="nl-NL" sz="2000" dirty="0"/>
              <a:t>Geurzone rioolwaterzuiveringsinstallatie</a:t>
            </a:r>
          </a:p>
          <a:p>
            <a:pPr lvl="1"/>
            <a:r>
              <a:rPr lang="nl-NL" sz="2000" dirty="0"/>
              <a:t>Geluidscontour N271</a:t>
            </a:r>
          </a:p>
          <a:p>
            <a:pPr lvl="1"/>
            <a:r>
              <a:rPr lang="nl-NL" sz="2000" dirty="0"/>
              <a:t>Primaire waterkering N271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AC821F-94DE-4FD0-A44C-D9676F6D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Gebiedsbeschrijving: omgeving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410EFCA-B689-4852-B81C-353ECA92F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29" y="968796"/>
            <a:ext cx="3246987" cy="54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E91642E-8CCE-496D-8DB5-8AF400813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89" y="1285875"/>
            <a:ext cx="7001723" cy="5023445"/>
          </a:xfrm>
        </p:spPr>
        <p:txBody>
          <a:bodyPr/>
          <a:lstStyle/>
          <a:p>
            <a:r>
              <a:rPr lang="nl-NL" sz="2400" b="1" dirty="0"/>
              <a:t>Ruimte voor de Maas bij Oeffelt</a:t>
            </a:r>
          </a:p>
          <a:p>
            <a:pPr lvl="1"/>
            <a:r>
              <a:rPr lang="nl-NL" sz="2000" dirty="0"/>
              <a:t>Maasbrug vormt flessenhals in de Maas</a:t>
            </a:r>
          </a:p>
          <a:p>
            <a:pPr lvl="1"/>
            <a:r>
              <a:rPr lang="nl-NL" sz="2000" dirty="0"/>
              <a:t>Weerdverlaging en extra openingen in de provinciale weg zorgen voor doorstroming en waterstandsdaling</a:t>
            </a:r>
          </a:p>
          <a:p>
            <a:pPr lvl="1"/>
            <a:r>
              <a:rPr lang="nl-NL" sz="2000" dirty="0"/>
              <a:t>Uitgevoerd door provincie Noord-Brabant, mede namens andere overheden</a:t>
            </a:r>
          </a:p>
          <a:p>
            <a:pPr lvl="1"/>
            <a:endParaRPr lang="nl-NL" sz="2000" dirty="0"/>
          </a:p>
          <a:p>
            <a:r>
              <a:rPr lang="nl-NL" sz="2400" b="1" dirty="0"/>
              <a:t>Realisatie Maasheggen</a:t>
            </a:r>
          </a:p>
          <a:p>
            <a:pPr lvl="1"/>
            <a:r>
              <a:rPr lang="nl-NL" sz="2000" dirty="0"/>
              <a:t>Historisch cultuurlandschap Maasheggen behouden, herstellen en ontwikkelen</a:t>
            </a:r>
          </a:p>
          <a:p>
            <a:pPr lvl="1"/>
            <a:endParaRPr lang="nl-NL" sz="2000" dirty="0"/>
          </a:p>
          <a:p>
            <a:r>
              <a:rPr lang="nl-NL" sz="2400" b="1" dirty="0"/>
              <a:t>Mogelijke verplaatsing woonarken Rijksvluchthaven</a:t>
            </a:r>
          </a:p>
          <a:p>
            <a:pPr lvl="1"/>
            <a:r>
              <a:rPr lang="nl-NL" sz="2000" dirty="0"/>
              <a:t>Uitbreiding Haven Heijen, raadsmotie 31-01-2022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09BDEE-0671-465D-8951-09B52621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90" y="276687"/>
            <a:ext cx="11072675" cy="675814"/>
          </a:xfrm>
        </p:spPr>
        <p:txBody>
          <a:bodyPr>
            <a:normAutofit/>
          </a:bodyPr>
          <a:lstStyle/>
          <a:p>
            <a:r>
              <a:rPr lang="nl-NL"/>
              <a:t>Gebiedsbeschrijving: (autonome) ontwikkelingen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8FAEC6-EAE0-4FED-A4D7-3C6BD66E8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66" y="1285876"/>
            <a:ext cx="4013200" cy="50736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1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co PowerPointpresentatie.pptx [Alleen-lezen]" id="{475D512E-BADD-430D-84F1-AADC6B8B7855}" vid="{887D6BC6-1641-48FB-9736-4EF5767372A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573AAFF37FF48810EABEA00F8D586" ma:contentTypeVersion="15" ma:contentTypeDescription="Een nieuw document maken." ma:contentTypeScope="" ma:versionID="20011c240f4be4607f3484620fd0fcf5">
  <xsd:schema xmlns:xsd="http://www.w3.org/2001/XMLSchema" xmlns:xs="http://www.w3.org/2001/XMLSchema" xmlns:p="http://schemas.microsoft.com/office/2006/metadata/properties" xmlns:ns2="20c36f07-bb74-463b-94d1-078493635cc2" xmlns:ns3="f624e7c3-1055-4e18-bca6-9552a05abda9" targetNamespace="http://schemas.microsoft.com/office/2006/metadata/properties" ma:root="true" ma:fieldsID="d794030d41aaa4c037df4ff2d3446f7a" ns2:_="" ns3:_="">
    <xsd:import namespace="20c36f07-bb74-463b-94d1-078493635cc2"/>
    <xsd:import namespace="f624e7c3-1055-4e18-bca6-9552a05abd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c36f07-bb74-463b-94d1-078493635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9bab4bee-02ea-4739-8eee-ff536105cd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4e7c3-1055-4e18-bca6-9552a05abd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3b177d8-a373-4678-b1c5-d52b39c94549}" ma:internalName="TaxCatchAll" ma:showField="CatchAllData" ma:web="f624e7c3-1055-4e18-bca6-9552a05abd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0c36f07-bb74-463b-94d1-078493635cc2">
      <Terms xmlns="http://schemas.microsoft.com/office/infopath/2007/PartnerControls"/>
    </lcf76f155ced4ddcb4097134ff3c332f>
    <TaxCatchAll xmlns="f624e7c3-1055-4e18-bca6-9552a05abda9" xsi:nil="true"/>
    <SharedWithUsers xmlns="f624e7c3-1055-4e18-bca6-9552a05abda9">
      <UserInfo>
        <DisplayName>Jaap Deutekom</DisplayName>
        <AccountId>15</AccountId>
        <AccountType/>
      </UserInfo>
      <UserInfo>
        <DisplayName>Gerda Franken</DisplayName>
        <AccountId>12</AccountId>
        <AccountType/>
      </UserInfo>
      <UserInfo>
        <DisplayName>Romee Uijterlinde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90F9CBB3-6D1B-49AF-AD24-814F58F625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B365FC-7F00-4E87-B055-259E39F6A806}">
  <ds:schemaRefs>
    <ds:schemaRef ds:uri="20c36f07-bb74-463b-94d1-078493635cc2"/>
    <ds:schemaRef ds:uri="f624e7c3-1055-4e18-bca6-9552a05abda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BE63C9-F670-4ECB-9400-7635A8856AF6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f624e7c3-1055-4e18-bca6-9552a05abda9"/>
    <ds:schemaRef ds:uri="20c36f07-bb74-463b-94d1-078493635cc2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TZG</Template>
  <TotalTime>140</TotalTime>
  <Words>804</Words>
  <Application>Microsoft Office PowerPoint</Application>
  <PresentationFormat>Breedbeeld</PresentationFormat>
  <Paragraphs>144</Paragraphs>
  <Slides>15</Slides>
  <Notes>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Arial</vt:lpstr>
      <vt:lpstr>Calibri</vt:lpstr>
      <vt:lpstr>Gill Sans MT</vt:lpstr>
      <vt:lpstr>Tw Cen MT</vt:lpstr>
      <vt:lpstr>Kantoorthema</vt:lpstr>
      <vt:lpstr>Photo Editor-foto</vt:lpstr>
      <vt:lpstr>PowerPoint-presentatie</vt:lpstr>
      <vt:lpstr>Startnotitie gebiedsontwikkeling Maaskemp</vt:lpstr>
      <vt:lpstr>Aanleiding</vt:lpstr>
      <vt:lpstr>Beleidskader</vt:lpstr>
      <vt:lpstr>Gebiedsbeschrijving: de Noordelijke Maasvallei</vt:lpstr>
      <vt:lpstr>Gebiedsbeschrijving: Maaskemp</vt:lpstr>
      <vt:lpstr>Gebiedsbeschrijving: cultuurhistorie</vt:lpstr>
      <vt:lpstr>Gebiedsbeschrijving: omgeving</vt:lpstr>
      <vt:lpstr>Gebiedsbeschrijving: (autonome) ontwikkelingen</vt:lpstr>
      <vt:lpstr>Samenvattende kansen voor het gebied </vt:lpstr>
      <vt:lpstr>Verkenning landschappelijke structuren</vt:lpstr>
      <vt:lpstr>Verkenning functies</vt:lpstr>
      <vt:lpstr>Schetsontwerp: vlekkenkaart</vt:lpstr>
      <vt:lpstr>Voorbeelden integrale gebiedsontwikkelingen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Rudo Cleveringa</dc:creator>
  <cp:lastModifiedBy>Romee Uijterlinde</cp:lastModifiedBy>
  <cp:revision>2</cp:revision>
  <cp:lastPrinted>2021-12-09T16:29:13Z</cp:lastPrinted>
  <dcterms:created xsi:type="dcterms:W3CDTF">2022-01-25T12:15:29Z</dcterms:created>
  <dcterms:modified xsi:type="dcterms:W3CDTF">2023-03-14T09:32:08Z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0x010100C99573AAFF37FF48810EABEA00F8D586</vt:lpwstr>
  </property>
  <property fmtid="{D5CDD505-2E9C-101B-9397-08002B2CF9AE}" pid="3" name="MediaServiceImageTags">
    <vt:lpwstr/>
  </property>
</Properties>
</file>